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3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6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7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448" r:id="rId2"/>
    <p:sldId id="335" r:id="rId3"/>
    <p:sldId id="403" r:id="rId4"/>
    <p:sldId id="257" r:id="rId5"/>
    <p:sldId id="401" r:id="rId6"/>
    <p:sldId id="402" r:id="rId7"/>
    <p:sldId id="363" r:id="rId8"/>
    <p:sldId id="267" r:id="rId9"/>
    <p:sldId id="404" r:id="rId10"/>
    <p:sldId id="405" r:id="rId11"/>
    <p:sldId id="368" r:id="rId12"/>
    <p:sldId id="268" r:id="rId13"/>
    <p:sldId id="406" r:id="rId14"/>
    <p:sldId id="412" r:id="rId15"/>
    <p:sldId id="407" r:id="rId16"/>
    <p:sldId id="364" r:id="rId17"/>
    <p:sldId id="413" r:id="rId18"/>
    <p:sldId id="408" r:id="rId19"/>
    <p:sldId id="409" r:id="rId20"/>
    <p:sldId id="410" r:id="rId21"/>
    <p:sldId id="414" r:id="rId22"/>
    <p:sldId id="415" r:id="rId23"/>
    <p:sldId id="416" r:id="rId24"/>
    <p:sldId id="372" r:id="rId25"/>
    <p:sldId id="417" r:id="rId26"/>
    <p:sldId id="418" r:id="rId27"/>
    <p:sldId id="422" r:id="rId28"/>
    <p:sldId id="419" r:id="rId29"/>
    <p:sldId id="420" r:id="rId30"/>
    <p:sldId id="429" r:id="rId31"/>
    <p:sldId id="428" r:id="rId32"/>
    <p:sldId id="423" r:id="rId33"/>
    <p:sldId id="421" r:id="rId34"/>
    <p:sldId id="427" r:id="rId35"/>
    <p:sldId id="424" r:id="rId36"/>
    <p:sldId id="425" r:id="rId37"/>
    <p:sldId id="426" r:id="rId38"/>
    <p:sldId id="375" r:id="rId39"/>
    <p:sldId id="431" r:id="rId40"/>
    <p:sldId id="376" r:id="rId41"/>
    <p:sldId id="435" r:id="rId42"/>
    <p:sldId id="434" r:id="rId43"/>
    <p:sldId id="387" r:id="rId44"/>
    <p:sldId id="436" r:id="rId45"/>
    <p:sldId id="437" r:id="rId46"/>
    <p:sldId id="438" r:id="rId47"/>
    <p:sldId id="439" r:id="rId48"/>
    <p:sldId id="386" r:id="rId49"/>
    <p:sldId id="441" r:id="rId50"/>
    <p:sldId id="442" r:id="rId51"/>
    <p:sldId id="440" r:id="rId52"/>
    <p:sldId id="443" r:id="rId53"/>
    <p:sldId id="444" r:id="rId54"/>
    <p:sldId id="399" r:id="rId55"/>
    <p:sldId id="447" r:id="rId56"/>
    <p:sldId id="446" r:id="rId57"/>
    <p:sldId id="449" r:id="rId58"/>
    <p:sldId id="400" r:id="rId59"/>
    <p:sldId id="260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1DE"/>
    <a:srgbClr val="8EFD5D"/>
    <a:srgbClr val="43C1F5"/>
    <a:srgbClr val="F8F504"/>
    <a:srgbClr val="41FB33"/>
    <a:srgbClr val="BAFFF5"/>
    <a:srgbClr val="F85AFA"/>
    <a:srgbClr val="F8C7A7"/>
    <a:srgbClr val="F0E804"/>
    <a:srgbClr val="FBF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-61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20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5" Type="http://schemas.openxmlformats.org/officeDocument/2006/relationships/slide" Target="../slides/slide28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5" Type="http://schemas.openxmlformats.org/officeDocument/2006/relationships/slide" Target="../slides/slide53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8%AD%E4%BF%84%E5%8C%97%E4%BA%AC%E6%9D%A1%E7%BA%A6/2715857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4%B9%8C%E8%8B%8F%E9%87%8C%E6%B1%9F/955935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77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82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ln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6547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t"/>
          <a:lstStyle/>
          <a:p>
            <a:pPr defTabSz="914400">
              <a:spcBef>
                <a:spcPct val="0"/>
              </a:spcBef>
            </a:pPr>
            <a:endParaRPr lang="zh-CN" altLang="en-US"/>
          </a:p>
        </p:txBody>
      </p:sp>
      <p:sp>
        <p:nvSpPr>
          <p:cNvPr id="236548" name="灯片编号占位符 3"/>
          <p:cNvSpPr>
            <a:spLocks noGrp="1" noChangeArrowheads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331AB667-5CCC-40D5-9071-CC5FF752CD17}" type="slidenum">
              <a:rPr lang="zh-CN" altLang="en-US">
                <a:solidFill>
                  <a:srgbClr val="000000"/>
                </a:solidFill>
              </a:rPr>
              <a:pPr/>
              <a:t>28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21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4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68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1371600" y="1143000"/>
            <a:ext cx="4114800" cy="3086100"/>
          </a:xfrm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sp>
      <p:sp>
        <p:nvSpPr>
          <p:cNvPr id="237571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zh-CN" altLang="en-US"/>
          </a:p>
        </p:txBody>
      </p:sp>
      <p:sp>
        <p:nvSpPr>
          <p:cNvPr id="237572" name="灯片编号占位符 3"/>
          <p:cNvSpPr>
            <a:spLocks noGrp="1" noChangeArrowheads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80AD59B8-FE08-40F6-8C9B-BDDABD567258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53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344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中俄北京条约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将包括海参崴在内的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乌苏里江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以东地域割让给俄罗斯帝国，俄罗斯帝国将其命名为符拉迪沃斯托克，俄语意为“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统治东方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符拉迪沃斯托克是俄罗斯太平洋沿岸最大港口城市、俄远东科学中心、俄太平洋舰队的基地，也是俄远东地区最大的城市和经济、文化中心。还是远东区主要文教科研中心之一。</a:t>
            </a:r>
            <a:r>
              <a:rPr lang="zh-CN" alt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3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24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2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26.jpe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hyperlink" Target="http://hi.baidu.com/szxhxxdz/album/item/59bbdd873d93b02166096e7d.html" TargetMode="Externa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28.png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21.jpe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9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tags" Target="../tags/tag95.xml"/><Relationship Id="rId26" Type="http://schemas.openxmlformats.org/officeDocument/2006/relationships/tags" Target="../tags/tag103.xml"/><Relationship Id="rId39" Type="http://schemas.openxmlformats.org/officeDocument/2006/relationships/image" Target="../media/image34.png"/><Relationship Id="rId3" Type="http://schemas.openxmlformats.org/officeDocument/2006/relationships/tags" Target="../tags/tag80.xml"/><Relationship Id="rId21" Type="http://schemas.openxmlformats.org/officeDocument/2006/relationships/tags" Target="../tags/tag98.xml"/><Relationship Id="rId34" Type="http://schemas.openxmlformats.org/officeDocument/2006/relationships/tags" Target="../tags/tag111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5" Type="http://schemas.openxmlformats.org/officeDocument/2006/relationships/tags" Target="../tags/tag102.xml"/><Relationship Id="rId33" Type="http://schemas.openxmlformats.org/officeDocument/2006/relationships/tags" Target="../tags/tag110.xml"/><Relationship Id="rId38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0" Type="http://schemas.openxmlformats.org/officeDocument/2006/relationships/tags" Target="../tags/tag97.xml"/><Relationship Id="rId29" Type="http://schemas.openxmlformats.org/officeDocument/2006/relationships/tags" Target="../tags/tag106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24" Type="http://schemas.openxmlformats.org/officeDocument/2006/relationships/tags" Target="../tags/tag101.xml"/><Relationship Id="rId32" Type="http://schemas.openxmlformats.org/officeDocument/2006/relationships/tags" Target="../tags/tag109.xml"/><Relationship Id="rId37" Type="http://schemas.openxmlformats.org/officeDocument/2006/relationships/tags" Target="../tags/tag114.xml"/><Relationship Id="rId40" Type="http://schemas.openxmlformats.org/officeDocument/2006/relationships/image" Target="../media/image35.png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23" Type="http://schemas.openxmlformats.org/officeDocument/2006/relationships/tags" Target="../tags/tag100.xml"/><Relationship Id="rId28" Type="http://schemas.openxmlformats.org/officeDocument/2006/relationships/tags" Target="../tags/tag105.xml"/><Relationship Id="rId36" Type="http://schemas.openxmlformats.org/officeDocument/2006/relationships/tags" Target="../tags/tag113.xml"/><Relationship Id="rId10" Type="http://schemas.openxmlformats.org/officeDocument/2006/relationships/tags" Target="../tags/tag87.xml"/><Relationship Id="rId19" Type="http://schemas.openxmlformats.org/officeDocument/2006/relationships/tags" Target="../tags/tag96.xml"/><Relationship Id="rId31" Type="http://schemas.openxmlformats.org/officeDocument/2006/relationships/tags" Target="../tags/tag108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Relationship Id="rId22" Type="http://schemas.openxmlformats.org/officeDocument/2006/relationships/tags" Target="../tags/tag99.xml"/><Relationship Id="rId27" Type="http://schemas.openxmlformats.org/officeDocument/2006/relationships/tags" Target="../tags/tag104.xml"/><Relationship Id="rId30" Type="http://schemas.openxmlformats.org/officeDocument/2006/relationships/tags" Target="../tags/tag107.xml"/><Relationship Id="rId35" Type="http://schemas.openxmlformats.org/officeDocument/2006/relationships/tags" Target="../tags/tag1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tags" Target="../tags/tag127.xml"/><Relationship Id="rId18" Type="http://schemas.openxmlformats.org/officeDocument/2006/relationships/image" Target="../media/image36.jpe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image" Target="../media/image38.jpeg"/><Relationship Id="rId2" Type="http://schemas.openxmlformats.org/officeDocument/2006/relationships/tags" Target="../tags/tag132.xml"/><Relationship Id="rId16" Type="http://schemas.openxmlformats.org/officeDocument/2006/relationships/notesSlide" Target="../notesSlides/notesSlide3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tags" Target="../tags/tag16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tags" Target="../tags/tag159.xml"/><Relationship Id="rId17" Type="http://schemas.openxmlformats.org/officeDocument/2006/relationships/tags" Target="../tags/tag164.xml"/><Relationship Id="rId2" Type="http://schemas.openxmlformats.org/officeDocument/2006/relationships/tags" Target="../tags/tag149.xml"/><Relationship Id="rId16" Type="http://schemas.openxmlformats.org/officeDocument/2006/relationships/tags" Target="../tags/tag163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5" Type="http://schemas.openxmlformats.org/officeDocument/2006/relationships/tags" Target="../tags/tag152.xml"/><Relationship Id="rId15" Type="http://schemas.openxmlformats.org/officeDocument/2006/relationships/tags" Target="../tags/tag162.xml"/><Relationship Id="rId10" Type="http://schemas.openxmlformats.org/officeDocument/2006/relationships/tags" Target="../tags/tag157.xml"/><Relationship Id="rId19" Type="http://schemas.openxmlformats.org/officeDocument/2006/relationships/image" Target="../media/image39.png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tags" Target="../tags/tag16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4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40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image" Target="../media/image43.jpeg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microsoft.com/office/2007/relationships/hdphoto" Target="../media/hdphoto2.wdp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image" Target="../media/image59.jpe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2" Type="http://schemas.openxmlformats.org/officeDocument/2006/relationships/tags" Target="../tags/tag185.xml"/><Relationship Id="rId1" Type="http://schemas.openxmlformats.org/officeDocument/2006/relationships/vmlDrawing" Target="../drawings/vmlDrawing2.vml"/><Relationship Id="rId6" Type="http://schemas.openxmlformats.org/officeDocument/2006/relationships/tags" Target="../tags/tag189.xml"/><Relationship Id="rId11" Type="http://schemas.openxmlformats.org/officeDocument/2006/relationships/image" Target="../media/image61.png"/><Relationship Id="rId5" Type="http://schemas.openxmlformats.org/officeDocument/2006/relationships/tags" Target="../tags/tag188.xml"/><Relationship Id="rId10" Type="http://schemas.openxmlformats.org/officeDocument/2006/relationships/oleObject" Target="../embeddings/oleObject2.bin"/><Relationship Id="rId4" Type="http://schemas.openxmlformats.org/officeDocument/2006/relationships/tags" Target="../tags/tag187.xml"/><Relationship Id="rId9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oleObject" Target="../embeddings/oleObject3.bin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image" Target="../media/image43.jpeg"/><Relationship Id="rId2" Type="http://schemas.openxmlformats.org/officeDocument/2006/relationships/tags" Target="../tags/tag19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9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95.xml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oleObject" Target="../embeddings/oleObject4.bin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43.jpeg"/><Relationship Id="rId2" Type="http://schemas.openxmlformats.org/officeDocument/2006/relationships/tags" Target="../tags/tag201.xml"/><Relationship Id="rId1" Type="http://schemas.openxmlformats.org/officeDocument/2006/relationships/vmlDrawing" Target="../drawings/vmlDrawing4.vml"/><Relationship Id="rId6" Type="http://schemas.openxmlformats.org/officeDocument/2006/relationships/tags" Target="../tags/tag20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04.xml"/><Relationship Id="rId10" Type="http://schemas.openxmlformats.org/officeDocument/2006/relationships/tags" Target="../tags/tag209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7" Type="http://schemas.openxmlformats.org/officeDocument/2006/relationships/image" Target="../media/image43.jpeg"/><Relationship Id="rId2" Type="http://schemas.openxmlformats.org/officeDocument/2006/relationships/tags" Target="../tags/tag2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9.jpe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8.jpe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7.jpeg"/><Relationship Id="rId5" Type="http://schemas.openxmlformats.org/officeDocument/2006/relationships/tags" Target="../tags/tag28.xml"/><Relationship Id="rId10" Type="http://schemas.openxmlformats.org/officeDocument/2006/relationships/image" Target="../media/image6.jpeg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image" Target="../media/image67.jpeg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image" Target="../media/image66.jpe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../media/image65.jpeg"/><Relationship Id="rId5" Type="http://schemas.openxmlformats.org/officeDocument/2006/relationships/tags" Target="../tags/tag219.xml"/><Relationship Id="rId15" Type="http://schemas.openxmlformats.org/officeDocument/2006/relationships/image" Target="../media/image69.jpe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1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tags" Target="../tags/tag235.xml"/><Relationship Id="rId18" Type="http://schemas.openxmlformats.org/officeDocument/2006/relationships/tags" Target="../tags/tag240.xml"/><Relationship Id="rId3" Type="http://schemas.openxmlformats.org/officeDocument/2006/relationships/tags" Target="../tags/tag225.xml"/><Relationship Id="rId21" Type="http://schemas.openxmlformats.org/officeDocument/2006/relationships/image" Target="../media/image70.png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17" Type="http://schemas.openxmlformats.org/officeDocument/2006/relationships/tags" Target="../tags/tag239.xml"/><Relationship Id="rId2" Type="http://schemas.openxmlformats.org/officeDocument/2006/relationships/tags" Target="../tags/tag224.xml"/><Relationship Id="rId16" Type="http://schemas.openxmlformats.org/officeDocument/2006/relationships/tags" Target="../tags/tag238.xml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6.v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5" Type="http://schemas.openxmlformats.org/officeDocument/2006/relationships/tags" Target="../tags/tag227.xml"/><Relationship Id="rId15" Type="http://schemas.openxmlformats.org/officeDocument/2006/relationships/tags" Target="../tags/tag237.xml"/><Relationship Id="rId10" Type="http://schemas.openxmlformats.org/officeDocument/2006/relationships/tags" Target="../tags/tag23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tags" Target="../tags/tag252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2" Type="http://schemas.openxmlformats.org/officeDocument/2006/relationships/tags" Target="../tags/tag241.xml"/><Relationship Id="rId16" Type="http://schemas.openxmlformats.org/officeDocument/2006/relationships/image" Target="../media/image70.png"/><Relationship Id="rId1" Type="http://schemas.openxmlformats.org/officeDocument/2006/relationships/vmlDrawing" Target="../drawings/vmlDrawing7.v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5" Type="http://schemas.openxmlformats.org/officeDocument/2006/relationships/tags" Target="../tags/tag244.xml"/><Relationship Id="rId15" Type="http://schemas.openxmlformats.org/officeDocument/2006/relationships/oleObject" Target="../embeddings/oleObject7.bin"/><Relationship Id="rId10" Type="http://schemas.openxmlformats.org/officeDocument/2006/relationships/tags" Target="../tags/tag249.xml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tags" Target="../tags/tag265.xml"/><Relationship Id="rId18" Type="http://schemas.openxmlformats.org/officeDocument/2006/relationships/tags" Target="../tags/tag270.xml"/><Relationship Id="rId3" Type="http://schemas.openxmlformats.org/officeDocument/2006/relationships/tags" Target="../tags/tag255.xml"/><Relationship Id="rId21" Type="http://schemas.openxmlformats.org/officeDocument/2006/relationships/notesSlide" Target="../notesSlides/notesSlide6.xml"/><Relationship Id="rId7" Type="http://schemas.openxmlformats.org/officeDocument/2006/relationships/tags" Target="../tags/tag259.xml"/><Relationship Id="rId12" Type="http://schemas.openxmlformats.org/officeDocument/2006/relationships/tags" Target="../tags/tag264.xml"/><Relationship Id="rId17" Type="http://schemas.openxmlformats.org/officeDocument/2006/relationships/tags" Target="../tags/tag269.xml"/><Relationship Id="rId2" Type="http://schemas.openxmlformats.org/officeDocument/2006/relationships/tags" Target="../tags/tag254.xml"/><Relationship Id="rId16" Type="http://schemas.openxmlformats.org/officeDocument/2006/relationships/tags" Target="../tags/tag268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24" Type="http://schemas.openxmlformats.org/officeDocument/2006/relationships/image" Target="../media/image73.png"/><Relationship Id="rId5" Type="http://schemas.openxmlformats.org/officeDocument/2006/relationships/tags" Target="../tags/tag257.xml"/><Relationship Id="rId15" Type="http://schemas.openxmlformats.org/officeDocument/2006/relationships/tags" Target="../tags/tag267.xml"/><Relationship Id="rId23" Type="http://schemas.openxmlformats.org/officeDocument/2006/relationships/image" Target="../media/image72.png"/><Relationship Id="rId10" Type="http://schemas.openxmlformats.org/officeDocument/2006/relationships/tags" Target="../tags/tag262.xml"/><Relationship Id="rId19" Type="http://schemas.openxmlformats.org/officeDocument/2006/relationships/tags" Target="../tags/tag271.xml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tags" Target="../tags/tag266.xml"/><Relationship Id="rId22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13" Type="http://schemas.openxmlformats.org/officeDocument/2006/relationships/tags" Target="../tags/tag287.xml"/><Relationship Id="rId18" Type="http://schemas.openxmlformats.org/officeDocument/2006/relationships/tags" Target="../tags/tag292.xml"/><Relationship Id="rId3" Type="http://schemas.openxmlformats.org/officeDocument/2006/relationships/tags" Target="../tags/tag277.xml"/><Relationship Id="rId21" Type="http://schemas.openxmlformats.org/officeDocument/2006/relationships/image" Target="../media/image77.png"/><Relationship Id="rId7" Type="http://schemas.openxmlformats.org/officeDocument/2006/relationships/tags" Target="../tags/tag281.xml"/><Relationship Id="rId12" Type="http://schemas.openxmlformats.org/officeDocument/2006/relationships/tags" Target="../tags/tag286.xml"/><Relationship Id="rId17" Type="http://schemas.openxmlformats.org/officeDocument/2006/relationships/tags" Target="../tags/tag291.xml"/><Relationship Id="rId2" Type="http://schemas.openxmlformats.org/officeDocument/2006/relationships/tags" Target="../tags/tag276.xml"/><Relationship Id="rId16" Type="http://schemas.openxmlformats.org/officeDocument/2006/relationships/tags" Target="../tags/tag290.xml"/><Relationship Id="rId20" Type="http://schemas.openxmlformats.org/officeDocument/2006/relationships/notesSlide" Target="../notesSlides/notesSlide7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11" Type="http://schemas.openxmlformats.org/officeDocument/2006/relationships/tags" Target="../tags/tag285.xml"/><Relationship Id="rId5" Type="http://schemas.openxmlformats.org/officeDocument/2006/relationships/tags" Target="../tags/tag279.xml"/><Relationship Id="rId15" Type="http://schemas.openxmlformats.org/officeDocument/2006/relationships/tags" Target="../tags/tag289.xml"/><Relationship Id="rId10" Type="http://schemas.openxmlformats.org/officeDocument/2006/relationships/tags" Target="../tags/tag284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78.xml"/><Relationship Id="rId9" Type="http://schemas.openxmlformats.org/officeDocument/2006/relationships/tags" Target="../tags/tag283.xml"/><Relationship Id="rId14" Type="http://schemas.openxmlformats.org/officeDocument/2006/relationships/tags" Target="../tags/tag28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microsoft.com/office/2007/relationships/hdphoto" Target="../media/hdphoto4.wdp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image" Target="../media/image79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microsoft.com/office/2007/relationships/hdphoto" Target="../media/hdphoto3.wdp"/><Relationship Id="rId5" Type="http://schemas.openxmlformats.org/officeDocument/2006/relationships/tags" Target="../tags/tag297.xml"/><Relationship Id="rId10" Type="http://schemas.openxmlformats.org/officeDocument/2006/relationships/image" Target="../media/image78.png"/><Relationship Id="rId4" Type="http://schemas.openxmlformats.org/officeDocument/2006/relationships/tags" Target="../tags/tag296.xml"/><Relationship Id="rId9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1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534400" cy="505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Text Box 4"/>
          <p:cNvSpPr txBox="1">
            <a:spLocks noChangeArrowheads="1"/>
          </p:cNvSpPr>
          <p:nvPr/>
        </p:nvSpPr>
        <p:spPr bwMode="auto">
          <a:xfrm>
            <a:off x="533400" y="228600"/>
            <a:ext cx="6705600" cy="1311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FF0000"/>
                </a:solidFill>
              </a:rPr>
              <a:t>山脉：</a:t>
            </a:r>
            <a:r>
              <a:rPr lang="en-US" altLang="zh-CN" sz="3200" b="1">
                <a:solidFill>
                  <a:srgbClr val="FF0000"/>
                </a:solidFill>
              </a:rPr>
              <a:t>A            </a:t>
            </a:r>
            <a:r>
              <a:rPr lang="zh-CN" altLang="en-US" sz="3200" b="1">
                <a:solidFill>
                  <a:srgbClr val="FF0000"/>
                </a:solidFill>
              </a:rPr>
              <a:t>河流</a:t>
            </a:r>
            <a:r>
              <a:rPr lang="en-US" altLang="zh-CN" sz="3200" b="1">
                <a:solidFill>
                  <a:srgbClr val="FF0000"/>
                </a:solidFill>
              </a:rPr>
              <a:t>:BCDE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FF0000"/>
                </a:solidFill>
              </a:rPr>
              <a:t>湖泊海域</a:t>
            </a:r>
            <a:r>
              <a:rPr lang="en-US" altLang="zh-CN" sz="3200" b="1">
                <a:solidFill>
                  <a:srgbClr val="FF0000"/>
                </a:solidFill>
              </a:rPr>
              <a:t>:FGHIJKL</a:t>
            </a:r>
          </a:p>
        </p:txBody>
      </p:sp>
    </p:spTree>
    <p:extLst>
      <p:ext uri="{BB962C8B-B14F-4D97-AF65-F5344CB8AC3E}">
        <p14:creationId xmlns:p14="http://schemas.microsoft.com/office/powerpoint/2010/main" val="2591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76200"/>
            <a:ext cx="4648200" cy="701675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chemeClr val="bg1"/>
                </a:solidFill>
                <a:ea typeface="华文中宋" panose="02010600040101010101" pitchFamily="2" charset="-122"/>
              </a:rPr>
              <a:t>世界面积最大的国家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819400"/>
            <a:ext cx="91440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97636" name="Line 4"/>
          <p:cNvSpPr>
            <a:spLocks noChangeShapeType="1"/>
          </p:cNvSpPr>
          <p:nvPr/>
        </p:nvSpPr>
        <p:spPr bwMode="auto">
          <a:xfrm flipV="1">
            <a:off x="381000" y="5105400"/>
            <a:ext cx="8077200" cy="15240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3886200" y="3505200"/>
            <a:ext cx="0" cy="289560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7638" name="Text Box 6"/>
          <p:cNvSpPr txBox="1">
            <a:spLocks noChangeArrowheads="1"/>
          </p:cNvSpPr>
          <p:nvPr/>
        </p:nvSpPr>
        <p:spPr bwMode="auto">
          <a:xfrm>
            <a:off x="4114800" y="4648200"/>
            <a:ext cx="426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600" b="1">
                <a:latin typeface="Tahoma" panose="020B0604030504040204" pitchFamily="34" charset="0"/>
              </a:rPr>
              <a:t>1   0    0   0   0</a:t>
            </a:r>
          </a:p>
        </p:txBody>
      </p:sp>
      <p:sp>
        <p:nvSpPr>
          <p:cNvPr id="197639" name="Text Box 7"/>
          <p:cNvSpPr txBox="1">
            <a:spLocks noChangeArrowheads="1"/>
          </p:cNvSpPr>
          <p:nvPr/>
        </p:nvSpPr>
        <p:spPr bwMode="auto">
          <a:xfrm>
            <a:off x="3200400" y="3733800"/>
            <a:ext cx="5334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600" b="1">
                <a:latin typeface="Tahoma" panose="020B0604030504040204" pitchFamily="34" charset="0"/>
              </a:rPr>
              <a:t>4 000</a:t>
            </a:r>
          </a:p>
        </p:txBody>
      </p:sp>
      <p:graphicFrame>
        <p:nvGraphicFramePr>
          <p:cNvPr id="197644" name="Group 12"/>
          <p:cNvGraphicFramePr>
            <a:graphicFrameLocks noGrp="1"/>
          </p:cNvGraphicFramePr>
          <p:nvPr/>
        </p:nvGraphicFramePr>
        <p:xfrm>
          <a:off x="0" y="990600"/>
          <a:ext cx="9144000" cy="2060575"/>
        </p:xfrm>
        <a:graphic>
          <a:graphicData uri="http://schemas.openxmlformats.org/drawingml/2006/table">
            <a:tbl>
              <a:tblPr/>
              <a:tblGrid>
                <a:gridCol w="2379663"/>
                <a:gridCol w="1235075"/>
                <a:gridCol w="1236662"/>
                <a:gridCol w="939800"/>
                <a:gridCol w="1143000"/>
                <a:gridCol w="1066800"/>
                <a:gridCol w="1143000"/>
              </a:tblGrid>
              <a:tr h="909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国家和大洲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俄罗斯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加拿大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中国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南极洲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欧洲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大洋洲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</a:tr>
              <a:tr h="11509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面积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（万平方千为）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1710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997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960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1400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1000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97670" name="Text Box 38"/>
          <p:cNvSpPr txBox="1">
            <a:spLocks noChangeArrowheads="1"/>
          </p:cNvSpPr>
          <p:nvPr/>
        </p:nvSpPr>
        <p:spPr bwMode="auto">
          <a:xfrm>
            <a:off x="2438400" y="228600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ea typeface="隶书" panose="02010509060101010101" pitchFamily="49" charset="-122"/>
              </a:rPr>
              <a:t>世界上面积最大的国家</a:t>
            </a:r>
          </a:p>
        </p:txBody>
      </p:sp>
    </p:spTree>
    <p:extLst>
      <p:ext uri="{BB962C8B-B14F-4D97-AF65-F5344CB8AC3E}">
        <p14:creationId xmlns:p14="http://schemas.microsoft.com/office/powerpoint/2010/main" val="2961572189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76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autoUpdateAnimBg="0"/>
      <p:bldP spid="197636" grpId="0" animBg="1"/>
      <p:bldP spid="197637" grpId="0" animBg="1"/>
      <p:bldP spid="197638" grpId="0" autoUpdateAnimBg="0"/>
      <p:bldP spid="197639" grpId="0" autoUpdateAnimBg="0"/>
      <p:bldP spid="1976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7975" y="1224280"/>
            <a:ext cx="8716645" cy="198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俄罗斯的领土中，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欧洲部分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虽然只占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1/4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，却集中了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全国</a:t>
            </a:r>
            <a:r>
              <a:rPr lang="en-US" alt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3/4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的人口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和主要的工农业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城市及交通干线。历史上也一直是全国政治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经济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文化的中心地区。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首都莫斯科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也位于欧洲部分的中央。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789930" y="72001"/>
            <a:ext cx="314960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876290" y="135746"/>
            <a:ext cx="29768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位置和领土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002" y="1008007"/>
            <a:ext cx="353822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传统的欧洲国家：</a:t>
            </a:r>
          </a:p>
        </p:txBody>
      </p:sp>
      <p:pic>
        <p:nvPicPr>
          <p:cNvPr id="6" name="图片 5" descr="图片1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20" y="3289935"/>
            <a:ext cx="6070600" cy="3487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 descr="timg (3)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3289935"/>
            <a:ext cx="2560320" cy="3486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图片 1" descr="俄罗斯人口密度_副本"/>
          <p:cNvPicPr>
            <a:picLocks noChangeAspect="1"/>
          </p:cNvPicPr>
          <p:nvPr/>
        </p:nvPicPr>
        <p:blipFill>
          <a:blip r:embed="rId4"/>
          <a:srcRect b="3537"/>
          <a:stretch>
            <a:fillRect/>
          </a:stretch>
        </p:blipFill>
        <p:spPr>
          <a:xfrm>
            <a:off x="2954020" y="3289935"/>
            <a:ext cx="6071235" cy="34867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4625" y="899795"/>
            <a:ext cx="371411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地形</a:t>
            </a:r>
            <a:r>
              <a:rPr lang="en-US" altLang="zh-CN" sz="2800" b="1">
                <a:solidFill>
                  <a:srgbClr val="FF0000"/>
                </a:solidFill>
                <a:effectLst/>
                <a:latin typeface="+mn-ea"/>
                <a:cs typeface="+mn-ea"/>
              </a:rPr>
              <a:t>(</a:t>
            </a:r>
            <a:r>
              <a:rPr lang="zh-CN" altLang="en-US" sz="2800" b="1">
                <a:solidFill>
                  <a:srgbClr val="FF0000"/>
                </a:solidFill>
                <a:effectLst/>
                <a:latin typeface="+mn-ea"/>
                <a:cs typeface="+mn-ea"/>
              </a:rPr>
              <a:t>东西差异大</a:t>
            </a:r>
            <a:r>
              <a:rPr lang="en-US" altLang="zh-CN" sz="2800" b="1">
                <a:solidFill>
                  <a:srgbClr val="FF0000"/>
                </a:solidFill>
                <a:effectLst/>
                <a:latin typeface="+mn-ea"/>
                <a:cs typeface="+mn-ea"/>
              </a:rPr>
              <a:t>)</a:t>
            </a:r>
            <a:endParaRPr lang="en-US" altLang="zh-CN" sz="2800" b="1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pic>
        <p:nvPicPr>
          <p:cNvPr id="10" name="图片 9" descr="俄罗斯的地形01_副本"/>
          <p:cNvPicPr>
            <a:picLocks noChangeAspect="1"/>
          </p:cNvPicPr>
          <p:nvPr/>
        </p:nvPicPr>
        <p:blipFill>
          <a:blip r:embed="rId2"/>
          <a:srcRect t="2021" r="471" b="4337"/>
          <a:stretch>
            <a:fillRect/>
          </a:stretch>
        </p:blipFill>
        <p:spPr>
          <a:xfrm>
            <a:off x="-7620" y="2232016"/>
            <a:ext cx="9167495" cy="46202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2095" y="1692275"/>
            <a:ext cx="363728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以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cs typeface="+mn-ea"/>
              </a:rPr>
              <a:t>平原、高原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为主</a:t>
            </a:r>
            <a:endParaRPr lang="zh-CN" altLang="en-US" sz="2800" b="1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2095" y="2339975"/>
            <a:ext cx="363664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地势：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cs typeface="+mn-ea"/>
              </a:rPr>
              <a:t>东高西低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175760" y="1403985"/>
            <a:ext cx="3698240" cy="4972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/>
              <a:t>东欧平原</a:t>
            </a:r>
            <a:r>
              <a:rPr lang="zh-CN" altLang="en-US" sz="2400" b="1">
                <a:solidFill>
                  <a:srgbClr val="0221DE"/>
                </a:solidFill>
              </a:rPr>
              <a:t>（冰川作用形成）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76031" y="1979930"/>
            <a:ext cx="3698240" cy="49720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/>
              <a:t>西西伯利亚平原</a:t>
            </a:r>
            <a:r>
              <a:rPr lang="zh-CN" altLang="en-US" sz="2400" b="1">
                <a:solidFill>
                  <a:srgbClr val="0221DE"/>
                </a:solidFill>
              </a:rPr>
              <a:t>（多沼泽）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4032029" y="1476011"/>
            <a:ext cx="91440" cy="928370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片3_副本_副本"/>
          <p:cNvPicPr>
            <a:picLocks noChangeAspect="1"/>
          </p:cNvPicPr>
          <p:nvPr/>
        </p:nvPicPr>
        <p:blipFill>
          <a:blip r:embed="rId3"/>
          <a:srcRect r="2027"/>
          <a:stretch>
            <a:fillRect/>
          </a:stretch>
        </p:blipFill>
        <p:spPr>
          <a:xfrm>
            <a:off x="0" y="3797935"/>
            <a:ext cx="9159875" cy="2129155"/>
          </a:xfrm>
          <a:prstGeom prst="rect">
            <a:avLst/>
          </a:prstGeom>
          <a:effectLst>
            <a:outerShdw blurRad="254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俄罗斯气候类型图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lum bright="-30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418"/>
            <a:ext cx="9144000" cy="527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30636"/>
            <a:ext cx="3803073" cy="72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893" y="826856"/>
            <a:ext cx="29178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寒冷的气候</a:t>
            </a:r>
            <a:endParaRPr lang="en-US" altLang="zh-CN" sz="2800" b="1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6036" y="914400"/>
            <a:ext cx="339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说出俄罗斯气候类型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5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俄罗斯气候01_副本 - 副本"/>
          <p:cNvPicPr>
            <a:picLocks noChangeAspect="1"/>
          </p:cNvPicPr>
          <p:nvPr/>
        </p:nvPicPr>
        <p:blipFill>
          <a:blip r:embed="rId2"/>
          <a:srcRect b="9546"/>
          <a:stretch>
            <a:fillRect/>
          </a:stretch>
        </p:blipFill>
        <p:spPr>
          <a:xfrm>
            <a:off x="934085" y="2962275"/>
            <a:ext cx="7503795" cy="3887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0020" y="1010107"/>
            <a:ext cx="29178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寒冷的气候</a:t>
            </a:r>
            <a:endParaRPr lang="en-US" altLang="zh-CN" sz="2800" b="1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11830" y="1077595"/>
            <a:ext cx="4570961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  <a:cs typeface="+mn-ea"/>
              </a:rPr>
              <a:t>各地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气候差异明显</a:t>
            </a:r>
            <a:endParaRPr lang="zh-CN" altLang="en-US" sz="2800" b="1" dirty="0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360" y="1746250"/>
            <a:ext cx="8183880" cy="17145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rgbClr val="0221DE"/>
                </a:solidFill>
              </a:rPr>
              <a:t>     </a:t>
            </a:r>
            <a:r>
              <a:rPr lang="zh-CN" altLang="en-US" sz="2400" b="1" dirty="0">
                <a:solidFill>
                  <a:srgbClr val="0221DE"/>
                </a:solidFill>
              </a:rPr>
              <a:t>①</a:t>
            </a:r>
            <a:r>
              <a:rPr lang="zh-CN" altLang="en-US" sz="2400" b="1" dirty="0">
                <a:solidFill>
                  <a:srgbClr val="0221DE"/>
                </a:solidFill>
                <a:sym typeface="+mn-ea"/>
              </a:rPr>
              <a:t>北冰洋沿岸：</a:t>
            </a:r>
            <a:r>
              <a:rPr lang="zh-CN" altLang="en-US" sz="2400" dirty="0">
                <a:sym typeface="+mn-ea"/>
              </a:rPr>
              <a:t>终年气候寒冷的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极地气候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221DE"/>
                </a:solidFill>
              </a:rPr>
              <a:t>     ②东欧平原：</a:t>
            </a:r>
            <a:r>
              <a:rPr lang="zh-CN" altLang="en-US" sz="2400" dirty="0"/>
              <a:t>受大西洋影响为</a:t>
            </a:r>
            <a:r>
              <a:rPr lang="zh-CN" altLang="en-US" sz="2400" b="1" dirty="0">
                <a:solidFill>
                  <a:srgbClr val="FF0000"/>
                </a:solidFill>
              </a:rPr>
              <a:t>温和的温带大陆性气候</a:t>
            </a:r>
            <a:r>
              <a:rPr lang="zh-CN" altLang="en-US" sz="2400" dirty="0"/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221DE"/>
                </a:solidFill>
              </a:rPr>
              <a:t>     ③太平洋沿岸：</a:t>
            </a:r>
            <a:r>
              <a:rPr lang="zh-CN" altLang="en-US" sz="2400" b="1" dirty="0">
                <a:solidFill>
                  <a:srgbClr val="FF0000"/>
                </a:solidFill>
              </a:rPr>
              <a:t>温带季风气候</a:t>
            </a:r>
            <a:r>
              <a:rPr lang="zh-CN" altLang="en-US" sz="2400" dirty="0"/>
              <a:t>（海陆热力性质差异）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221DE"/>
                </a:solidFill>
                <a:latin typeface="Calibri" panose="020F0502020204030204" charset="0"/>
              </a:rPr>
              <a:t>     ④西伯利亚地区：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</a:rPr>
              <a:t>寒冷的温带大陆性气候</a:t>
            </a:r>
          </a:p>
        </p:txBody>
      </p:sp>
    </p:spTree>
    <p:extLst>
      <p:ext uri="{BB962C8B-B14F-4D97-AF65-F5344CB8AC3E}">
        <p14:creationId xmlns:p14="http://schemas.microsoft.com/office/powerpoint/2010/main" val="265723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020" y="706755"/>
            <a:ext cx="29178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寒冷的气候</a:t>
            </a:r>
            <a:endParaRPr lang="en-US" altLang="zh-CN" sz="2800" b="1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1830" y="774311"/>
            <a:ext cx="4334510" cy="5084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以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温带大陆性气候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为主</a:t>
            </a:r>
            <a:endParaRPr lang="zh-CN" altLang="en-US" sz="2800" b="1" dirty="0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707" y="1899145"/>
            <a:ext cx="6024245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/>
              <a:t> </a:t>
            </a:r>
            <a:r>
              <a:rPr lang="zh-CN" altLang="en-US" sz="2800" b="1" dirty="0">
                <a:solidFill>
                  <a:srgbClr val="0221DE"/>
                </a:solidFill>
              </a:rPr>
              <a:t>特点：</a:t>
            </a:r>
            <a:r>
              <a:rPr lang="zh-CN" altLang="en-US" sz="2800" dirty="0"/>
              <a:t>冬季长而寒冷，夏季短而温暖</a:t>
            </a:r>
          </a:p>
        </p:txBody>
      </p:sp>
      <p:pic>
        <p:nvPicPr>
          <p:cNvPr id="6" name="Picture 2" descr="15-z-tu0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65" y="3190008"/>
            <a:ext cx="2828925" cy="354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俄罗斯气候01_副本 - 副本"/>
          <p:cNvPicPr>
            <a:picLocks noChangeAspect="1"/>
          </p:cNvPicPr>
          <p:nvPr/>
        </p:nvPicPr>
        <p:blipFill>
          <a:blip r:embed="rId4"/>
          <a:srcRect b="9546"/>
          <a:stretch>
            <a:fillRect/>
          </a:stretch>
        </p:blipFill>
        <p:spPr>
          <a:xfrm>
            <a:off x="274320" y="3273136"/>
            <a:ext cx="4916252" cy="33770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4320" y="1433945"/>
            <a:ext cx="215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说出气候特征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477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俄罗斯气候01_副本 - 副本"/>
          <p:cNvPicPr>
            <a:picLocks noChangeAspect="1"/>
          </p:cNvPicPr>
          <p:nvPr/>
        </p:nvPicPr>
        <p:blipFill>
          <a:blip r:embed="rId3"/>
          <a:srcRect b="9546"/>
          <a:stretch>
            <a:fillRect/>
          </a:stretch>
        </p:blipFill>
        <p:spPr>
          <a:xfrm>
            <a:off x="77241" y="3480955"/>
            <a:ext cx="4916252" cy="3377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0020" y="706755"/>
            <a:ext cx="29178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寒冷的气候</a:t>
            </a:r>
            <a:endParaRPr lang="en-US" altLang="zh-CN" sz="2800" b="1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211830" y="774311"/>
            <a:ext cx="4334510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以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温带大陆性气候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为主</a:t>
            </a:r>
            <a:endParaRPr lang="zh-CN" altLang="en-US" sz="2800" b="1" dirty="0">
              <a:solidFill>
                <a:srgbClr val="FF0000"/>
              </a:solidFill>
              <a:latin typeface="+mn-ea"/>
              <a:cs typeface="+mn-ea"/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84" y="3605645"/>
            <a:ext cx="4326082" cy="310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文本框 30"/>
          <p:cNvSpPr txBox="1"/>
          <p:nvPr/>
        </p:nvSpPr>
        <p:spPr>
          <a:xfrm>
            <a:off x="137695" y="1384707"/>
            <a:ext cx="7408645" cy="49859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 smtClean="0">
                <a:solidFill>
                  <a:srgbClr val="0221DE"/>
                </a:solidFill>
              </a:rPr>
              <a:t>东欧</a:t>
            </a:r>
            <a:r>
              <a:rPr lang="zh-CN" altLang="en-US" sz="2400" b="1" dirty="0">
                <a:solidFill>
                  <a:srgbClr val="0221DE"/>
                </a:solidFill>
              </a:rPr>
              <a:t>平原：</a:t>
            </a:r>
            <a:r>
              <a:rPr lang="zh-CN" altLang="en-US" sz="2400" dirty="0"/>
              <a:t>受大西洋影响为</a:t>
            </a:r>
            <a:r>
              <a:rPr lang="zh-CN" altLang="en-US" sz="2400" b="1" dirty="0">
                <a:solidFill>
                  <a:srgbClr val="FF0000"/>
                </a:solidFill>
              </a:rPr>
              <a:t>温和的温带大陆性气候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32" name="Text Box 139"/>
          <p:cNvSpPr txBox="1">
            <a:spLocks noChangeArrowheads="1"/>
          </p:cNvSpPr>
          <p:nvPr/>
        </p:nvSpPr>
        <p:spPr bwMode="auto">
          <a:xfrm>
            <a:off x="430531" y="2102094"/>
            <a:ext cx="8017277" cy="101566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rIns="18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原因：</a:t>
            </a:r>
            <a:endParaRPr kumimoji="1" lang="en-US" altLang="zh-CN" sz="2400" b="1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342900" indent="-342900">
              <a:spcBef>
                <a:spcPct val="50000"/>
              </a:spcBef>
              <a:defRPr/>
            </a:pPr>
            <a:r>
              <a:rPr kumimoji="1" lang="en-US" altLang="zh-CN" sz="2400" b="1" dirty="0" smtClean="0">
                <a:solidFill>
                  <a:srgbClr val="0221DE"/>
                </a:solidFill>
                <a:latin typeface="黑体" pitchFamily="2" charset="-122"/>
                <a:ea typeface="黑体" pitchFamily="2" charset="-122"/>
              </a:rPr>
              <a:t>①</a:t>
            </a:r>
            <a:r>
              <a:rPr kumimoji="1" lang="zh-CN" altLang="en-US" sz="2400" b="1" dirty="0" smtClean="0">
                <a:solidFill>
                  <a:srgbClr val="0221DE"/>
                </a:solidFill>
                <a:latin typeface="黑体" pitchFamily="2" charset="-122"/>
                <a:ea typeface="黑体" pitchFamily="2" charset="-122"/>
              </a:rPr>
              <a:t>纬度</a:t>
            </a:r>
            <a:r>
              <a:rPr kumimoji="1" lang="zh-CN" altLang="en-US" sz="2400" b="1" dirty="0">
                <a:solidFill>
                  <a:srgbClr val="0221DE"/>
                </a:solidFill>
                <a:latin typeface="黑体" pitchFamily="2" charset="-122"/>
                <a:ea typeface="黑体" pitchFamily="2" charset="-122"/>
              </a:rPr>
              <a:t>稍低</a:t>
            </a:r>
            <a:r>
              <a:rPr kumimoji="1" lang="zh-CN" altLang="en-US" sz="2400" b="1" dirty="0" smtClean="0">
                <a:solidFill>
                  <a:srgbClr val="0221DE"/>
                </a:solidFill>
                <a:latin typeface="黑体" pitchFamily="2" charset="-122"/>
                <a:ea typeface="黑体" pitchFamily="2" charset="-122"/>
              </a:rPr>
              <a:t>，②地势</a:t>
            </a:r>
            <a:r>
              <a:rPr kumimoji="1" lang="zh-CN" altLang="en-US" sz="2400" b="1" dirty="0">
                <a:solidFill>
                  <a:srgbClr val="0221DE"/>
                </a:solidFill>
                <a:latin typeface="黑体" pitchFamily="2" charset="-122"/>
                <a:ea typeface="黑体" pitchFamily="2" charset="-122"/>
              </a:rPr>
              <a:t>低平，</a:t>
            </a:r>
            <a:r>
              <a:rPr kumimoji="1" lang="zh-CN" altLang="en-US" sz="2400" b="1" dirty="0" smtClean="0">
                <a:solidFill>
                  <a:srgbClr val="0221DE"/>
                </a:solidFill>
                <a:latin typeface="黑体" pitchFamily="2" charset="-122"/>
                <a:ea typeface="黑体" pitchFamily="2" charset="-122"/>
              </a:rPr>
              <a:t>③受</a:t>
            </a:r>
            <a:r>
              <a:rPr kumimoji="1" lang="zh-CN" altLang="en-US" sz="2400" b="1" dirty="0">
                <a:solidFill>
                  <a:srgbClr val="0221DE"/>
                </a:solidFill>
                <a:latin typeface="黑体" pitchFamily="2" charset="-122"/>
                <a:ea typeface="黑体" pitchFamily="2" charset="-122"/>
              </a:rPr>
              <a:t>大西洋影响。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俄罗斯气候01_副本 - 副本"/>
          <p:cNvPicPr>
            <a:picLocks noChangeAspect="1"/>
          </p:cNvPicPr>
          <p:nvPr/>
        </p:nvPicPr>
        <p:blipFill>
          <a:blip r:embed="rId12"/>
          <a:srcRect b="9546"/>
          <a:stretch>
            <a:fillRect/>
          </a:stretch>
        </p:blipFill>
        <p:spPr>
          <a:xfrm>
            <a:off x="77241" y="3480955"/>
            <a:ext cx="4916252" cy="3377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0020" y="706755"/>
            <a:ext cx="29178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寒冷的气候</a:t>
            </a:r>
            <a:endParaRPr lang="en-US" altLang="zh-CN" sz="2800" b="1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211830" y="774311"/>
            <a:ext cx="4334510" cy="5663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以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+mn-ea"/>
              </a:rPr>
              <a:t>温带大陆性气候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为主</a:t>
            </a:r>
            <a:endParaRPr lang="zh-CN" altLang="en-US" sz="2800" b="1" dirty="0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11" name="Rectangle 9"/>
          <p:cNvSpPr/>
          <p:nvPr>
            <p:custDataLst>
              <p:tags r:id="rId1"/>
            </p:custDataLst>
          </p:nvPr>
        </p:nvSpPr>
        <p:spPr>
          <a:xfrm>
            <a:off x="136193" y="1987299"/>
            <a:ext cx="8640763" cy="181588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原因：</a:t>
            </a:r>
            <a:endParaRPr lang="en-US" altLang="zh-CN" sz="2000" b="1" dirty="0" smtClean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zh-CN" altLang="zh-CN" sz="2000" b="1" dirty="0" smtClean="0">
                <a:solidFill>
                  <a:srgbClr val="0033CC"/>
                </a:solidFill>
                <a:ea typeface="微软雅黑" panose="020B0503020204020204" pitchFamily="34" charset="-122"/>
              </a:rPr>
              <a:t>①</a:t>
            </a:r>
            <a:r>
              <a:rPr lang="zh-CN" altLang="en-US" sz="2000" b="1" dirty="0">
                <a:solidFill>
                  <a:srgbClr val="0033CC"/>
                </a:solidFill>
                <a:ea typeface="微软雅黑" panose="020B0503020204020204" pitchFamily="34" charset="-122"/>
              </a:rPr>
              <a:t>纬度高，太阳高度角小，冬季白昼短。</a:t>
            </a:r>
          </a:p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0033CC"/>
                </a:solidFill>
                <a:ea typeface="微软雅黑" panose="020B0503020204020204" pitchFamily="34" charset="-122"/>
              </a:rPr>
              <a:t>②因地势东南高，西北低，受极地寒冷气流的影响</a:t>
            </a:r>
            <a:r>
              <a:rPr lang="zh-CN" altLang="en-US" sz="2000" b="1" dirty="0" smtClean="0">
                <a:solidFill>
                  <a:srgbClr val="0033CC"/>
                </a:solidFill>
                <a:ea typeface="微软雅黑" panose="020B0503020204020204" pitchFamily="34" charset="-122"/>
              </a:rPr>
              <a:t>大，全年受极地气团控制，</a:t>
            </a:r>
            <a:r>
              <a:rPr lang="zh-CN" altLang="en-US" sz="2000" b="1" dirty="0">
                <a:solidFill>
                  <a:srgbClr val="0033CC"/>
                </a:solidFill>
                <a:ea typeface="微软雅黑" panose="020B0503020204020204" pitchFamily="34" charset="-122"/>
              </a:rPr>
              <a:t>并阻挡了太平洋暖湿气流的深入</a:t>
            </a:r>
          </a:p>
          <a:p>
            <a:pPr>
              <a:spcBef>
                <a:spcPct val="20000"/>
              </a:spcBef>
            </a:pPr>
            <a:endParaRPr lang="zh-CN" altLang="en-US" sz="2000" dirty="0">
              <a:solidFill>
                <a:srgbClr val="0033CC"/>
              </a:solidFill>
              <a:ea typeface="微软雅黑" panose="020B0503020204020204" pitchFamily="34" charset="-122"/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84" y="3605645"/>
            <a:ext cx="4326082" cy="310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8220"/>
          <p:cNvGrpSpPr>
            <a:grpSpLocks/>
          </p:cNvGrpSpPr>
          <p:nvPr/>
        </p:nvGrpSpPr>
        <p:grpSpPr bwMode="auto">
          <a:xfrm>
            <a:off x="5917565" y="4043727"/>
            <a:ext cx="1584325" cy="1296987"/>
            <a:chOff x="3152" y="2341"/>
            <a:chExt cx="998" cy="817"/>
          </a:xfrm>
        </p:grpSpPr>
        <p:grpSp>
          <p:nvGrpSpPr>
            <p:cNvPr id="16" name="组合 8213"/>
            <p:cNvGrpSpPr>
              <a:grpSpLocks/>
            </p:cNvGrpSpPr>
            <p:nvPr/>
          </p:nvGrpSpPr>
          <p:grpSpPr bwMode="auto">
            <a:xfrm>
              <a:off x="3152" y="2341"/>
              <a:ext cx="998" cy="817"/>
              <a:chOff x="3152" y="2341"/>
              <a:chExt cx="998" cy="817"/>
            </a:xfrm>
          </p:grpSpPr>
          <p:sp>
            <p:nvSpPr>
              <p:cNvPr id="18" name="直接连接符 8210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152" y="2659"/>
                <a:ext cx="499" cy="499"/>
              </a:xfrm>
              <a:prstGeom prst="line">
                <a:avLst/>
              </a:prstGeom>
              <a:noFill/>
              <a:ln w="76200" algn="ctr">
                <a:solidFill>
                  <a:srgbClr val="0000FF"/>
                </a:solidFill>
                <a:round/>
                <a:headEnd/>
                <a:tailEnd type="triangle" w="med" len="med"/>
              </a:ln>
              <a:effectLst>
                <a:prstShdw prst="shdw17" dist="17961" dir="2700000">
                  <a:srgbClr val="000099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直接连接符 8211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424" y="2523"/>
                <a:ext cx="499" cy="499"/>
              </a:xfrm>
              <a:prstGeom prst="line">
                <a:avLst/>
              </a:prstGeom>
              <a:noFill/>
              <a:ln w="76200" algn="ctr">
                <a:solidFill>
                  <a:srgbClr val="0000FF"/>
                </a:solidFill>
                <a:round/>
                <a:headEnd/>
                <a:tailEnd type="triangle" w="med" len="med"/>
              </a:ln>
              <a:effectLst>
                <a:prstShdw prst="shdw17" dist="17961" dir="2700000">
                  <a:srgbClr val="000099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直接连接符 8212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651" y="2341"/>
                <a:ext cx="499" cy="499"/>
              </a:xfrm>
              <a:prstGeom prst="line">
                <a:avLst/>
              </a:prstGeom>
              <a:noFill/>
              <a:ln w="76200" algn="ctr">
                <a:solidFill>
                  <a:srgbClr val="0000FF"/>
                </a:solidFill>
                <a:round/>
                <a:headEnd/>
                <a:tailEnd type="triangle" w="med" len="med"/>
              </a:ln>
              <a:effectLst>
                <a:prstShdw prst="shdw17" dist="17961" dir="2700000">
                  <a:srgbClr val="000099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" name="文本框 8218"/>
            <p:cNvSpPr txBox="1"/>
            <p:nvPr>
              <p:custDataLst>
                <p:tags r:id="rId7"/>
              </p:custDataLst>
            </p:nvPr>
          </p:nvSpPr>
          <p:spPr>
            <a:xfrm rot="19500000">
              <a:off x="3198" y="2614"/>
              <a:ext cx="908" cy="28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prstShdw prst="shdw17" dist="17961" dir="2699999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微软雅黑" panose="020B0503020204020204" pitchFamily="34" charset="-122"/>
                </a:rPr>
                <a:t>寒冷气流</a:t>
              </a:r>
            </a:p>
          </p:txBody>
        </p:sp>
      </p:grpSp>
      <p:grpSp>
        <p:nvGrpSpPr>
          <p:cNvPr id="23" name="组合 8221"/>
          <p:cNvGrpSpPr>
            <a:grpSpLocks/>
          </p:cNvGrpSpPr>
          <p:nvPr/>
        </p:nvGrpSpPr>
        <p:grpSpPr bwMode="auto">
          <a:xfrm>
            <a:off x="7430453" y="5556614"/>
            <a:ext cx="1728787" cy="1152525"/>
            <a:chOff x="4105" y="3294"/>
            <a:chExt cx="1089" cy="726"/>
          </a:xfrm>
        </p:grpSpPr>
        <p:grpSp>
          <p:nvGrpSpPr>
            <p:cNvPr id="24" name="组合 8217"/>
            <p:cNvGrpSpPr>
              <a:grpSpLocks/>
            </p:cNvGrpSpPr>
            <p:nvPr/>
          </p:nvGrpSpPr>
          <p:grpSpPr bwMode="auto">
            <a:xfrm>
              <a:off x="4105" y="3294"/>
              <a:ext cx="1088" cy="726"/>
              <a:chOff x="4105" y="3294"/>
              <a:chExt cx="1088" cy="726"/>
            </a:xfrm>
          </p:grpSpPr>
          <p:sp>
            <p:nvSpPr>
              <p:cNvPr id="26" name="直接连接符 8214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 flipH="1" flipV="1">
                <a:off x="4105" y="3566"/>
                <a:ext cx="589" cy="454"/>
              </a:xfrm>
              <a:prstGeom prst="line">
                <a:avLst/>
              </a:prstGeom>
              <a:noFill/>
              <a:ln w="76200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直接连接符 8215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 flipH="1" flipV="1">
                <a:off x="4377" y="3430"/>
                <a:ext cx="589" cy="454"/>
              </a:xfrm>
              <a:prstGeom prst="line">
                <a:avLst/>
              </a:prstGeom>
              <a:noFill/>
              <a:ln w="76200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直接连接符 8216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auto">
              <a:xfrm flipH="1" flipV="1">
                <a:off x="4604" y="3294"/>
                <a:ext cx="589" cy="454"/>
              </a:xfrm>
              <a:prstGeom prst="line">
                <a:avLst/>
              </a:prstGeom>
              <a:noFill/>
              <a:ln w="76200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" name="文本框 8219"/>
            <p:cNvSpPr txBox="1"/>
            <p:nvPr>
              <p:custDataLst>
                <p:tags r:id="rId3"/>
              </p:custDataLst>
            </p:nvPr>
          </p:nvSpPr>
          <p:spPr>
            <a:xfrm rot="19500000">
              <a:off x="4286" y="3566"/>
              <a:ext cx="908" cy="28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prstShdw prst="shdw17" dist="17961" dir="2699999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微软雅黑" panose="020B0503020204020204" pitchFamily="34" charset="-122"/>
                </a:rPr>
                <a:t>暖湿气流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7695" y="1384707"/>
            <a:ext cx="7364196" cy="49859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 smtClean="0">
                <a:solidFill>
                  <a:srgbClr val="0221DE"/>
                </a:solidFill>
                <a:latin typeface="Calibri" panose="020F0502020204030204" charset="0"/>
              </a:rPr>
              <a:t>西伯利亚</a:t>
            </a:r>
            <a:r>
              <a:rPr lang="zh-CN" altLang="en-US" sz="2400" b="1" dirty="0">
                <a:solidFill>
                  <a:srgbClr val="0221DE"/>
                </a:solidFill>
                <a:latin typeface="Calibri" panose="020F0502020204030204" charset="0"/>
              </a:rPr>
              <a:t>地区：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</a:rPr>
              <a:t>寒冷的温带大陆性气候</a:t>
            </a:r>
          </a:p>
        </p:txBody>
      </p:sp>
    </p:spTree>
    <p:extLst>
      <p:ext uri="{BB962C8B-B14F-4D97-AF65-F5344CB8AC3E}">
        <p14:creationId xmlns:p14="http://schemas.microsoft.com/office/powerpoint/2010/main" val="44092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ssssssss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 b="3204"/>
          <a:stretch>
            <a:fillRect/>
          </a:stretch>
        </p:blipFill>
        <p:spPr bwMode="auto">
          <a:xfrm>
            <a:off x="161925" y="2660795"/>
            <a:ext cx="8982075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 Box 4"/>
          <p:cNvSpPr/>
          <p:nvPr>
            <p:custDataLst>
              <p:tags r:id="rId2"/>
            </p:custDataLst>
          </p:nvPr>
        </p:nvSpPr>
        <p:spPr>
          <a:xfrm>
            <a:off x="-11113" y="1025326"/>
            <a:ext cx="9155113" cy="9413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7</a:t>
            </a:r>
            <a:r>
              <a:rPr lang="zh-CN" altLang="en-US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月</a:t>
            </a:r>
            <a:r>
              <a:rPr lang="zh-CN" altLang="zh-CN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等温线</a:t>
            </a:r>
            <a:r>
              <a:rPr lang="zh-CN" altLang="en-US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：</a:t>
            </a:r>
            <a:r>
              <a:rPr lang="zh-CN" altLang="zh-CN" sz="24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分布</a:t>
            </a:r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较稀疏，南北温差小；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等温线走向大致与纬线一致 ，主要受太阳辐射（纬度因素）的影响。</a:t>
            </a:r>
          </a:p>
        </p:txBody>
      </p:sp>
      <p:sp>
        <p:nvSpPr>
          <p:cNvPr id="181253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2100" y="264170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 b="1" dirty="0" smtClean="0">
                <a:ea typeface="微软雅黑" panose="020B0503020204020204" pitchFamily="34" charset="-122"/>
              </a:rPr>
              <a:t>俄罗斯</a:t>
            </a:r>
            <a:r>
              <a:rPr lang="zh-CN" altLang="en-US" sz="2800" b="1" dirty="0">
                <a:ea typeface="微软雅黑" panose="020B0503020204020204" pitchFamily="34" charset="-122"/>
              </a:rPr>
              <a:t>气温分布特点</a:t>
            </a:r>
          </a:p>
        </p:txBody>
      </p:sp>
    </p:spTree>
    <p:extLst>
      <p:ext uri="{BB962C8B-B14F-4D97-AF65-F5344CB8AC3E}">
        <p14:creationId xmlns:p14="http://schemas.microsoft.com/office/powerpoint/2010/main" val="209227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aaaaa"/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5">
            <a:lum bright="-42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 b="5106"/>
          <a:stretch>
            <a:fillRect/>
          </a:stretch>
        </p:blipFill>
        <p:spPr bwMode="auto">
          <a:xfrm>
            <a:off x="104775" y="2701636"/>
            <a:ext cx="8912225" cy="397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Text Box 4"/>
          <p:cNvSpPr/>
          <p:nvPr>
            <p:custDataLst>
              <p:tags r:id="rId2"/>
            </p:custDataLst>
          </p:nvPr>
        </p:nvSpPr>
        <p:spPr>
          <a:xfrm>
            <a:off x="104775" y="787390"/>
            <a:ext cx="8763000" cy="17541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   </a:t>
            </a:r>
            <a:r>
              <a:rPr lang="en-US" altLang="zh-CN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月</a:t>
            </a:r>
            <a:r>
              <a:rPr lang="zh-CN" altLang="zh-CN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等温线</a:t>
            </a:r>
            <a:r>
              <a:rPr lang="zh-CN" altLang="en-US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：</a:t>
            </a:r>
            <a:r>
              <a:rPr lang="zh-CN" altLang="zh-CN" sz="24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分布</a:t>
            </a:r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密集，南北温差大；西疏东密；等温线走向围绕寒极呈弧形，向西南和南方凸出。</a:t>
            </a:r>
          </a:p>
          <a:p>
            <a:pPr>
              <a:spcBef>
                <a:spcPct val="50000"/>
              </a:spcBef>
            </a:pPr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    纬度高，太阳直射点在南半球；由西向东受海洋影响越来越小；东部地势高等 。</a:t>
            </a:r>
          </a:p>
        </p:txBody>
      </p:sp>
      <p:sp>
        <p:nvSpPr>
          <p:cNvPr id="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2100" y="264170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 b="1" dirty="0" smtClean="0">
                <a:ea typeface="微软雅黑" panose="020B0503020204020204" pitchFamily="34" charset="-122"/>
              </a:rPr>
              <a:t>俄罗斯</a:t>
            </a:r>
            <a:r>
              <a:rPr lang="zh-CN" altLang="en-US" sz="2800" b="1" dirty="0">
                <a:ea typeface="微软雅黑" panose="020B0503020204020204" pitchFamily="34" charset="-122"/>
              </a:rPr>
              <a:t>气温分布特点</a:t>
            </a:r>
          </a:p>
        </p:txBody>
      </p:sp>
    </p:spTree>
    <p:extLst>
      <p:ext uri="{BB962C8B-B14F-4D97-AF65-F5344CB8AC3E}">
        <p14:creationId xmlns:p14="http://schemas.microsoft.com/office/powerpoint/2010/main" val="87042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926330" y="1205230"/>
            <a:ext cx="4463415" cy="4321175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8890" y="2062480"/>
            <a:ext cx="7938770" cy="2731770"/>
          </a:xfrm>
          <a:prstGeom prst="rect">
            <a:avLst/>
          </a:prstGeom>
          <a:solidFill>
            <a:srgbClr val="00B0F0">
              <a:alpha val="50000"/>
            </a:srgbClr>
          </a:solidFill>
          <a:ln w="76200" cmpd="thickThin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3215" y="-12065"/>
            <a:ext cx="3749675" cy="8356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4400" b="1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世界地理分区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4001" y="1332010"/>
            <a:ext cx="2019300" cy="82994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第八节</a:t>
            </a:r>
          </a:p>
        </p:txBody>
      </p:sp>
      <p:pic>
        <p:nvPicPr>
          <p:cNvPr id="7" name="图片 6" descr="【北亚-俄罗斯】_副本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05" y="1458595"/>
            <a:ext cx="3919220" cy="382333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324002" y="2844021"/>
            <a:ext cx="8599805" cy="10147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6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欧洲东部、北亚与俄罗斯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 descr="59bbdd873d93b02166096e7d">
            <a:hlinkClick r:id="rId13"/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47002" r="1016"/>
          <a:stretch>
            <a:fillRect/>
          </a:stretch>
        </p:blipFill>
        <p:spPr bwMode="auto">
          <a:xfrm>
            <a:off x="292100" y="398463"/>
            <a:ext cx="8128000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4" name="Text Box 3"/>
          <p:cNvSpPr/>
          <p:nvPr>
            <p:custDataLst>
              <p:tags r:id="rId2"/>
            </p:custDataLst>
          </p:nvPr>
        </p:nvSpPr>
        <p:spPr>
          <a:xfrm>
            <a:off x="865188" y="4506913"/>
            <a:ext cx="6292850" cy="4619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俄罗斯的降水分布有什么特点？为什么？</a:t>
            </a:r>
          </a:p>
        </p:txBody>
      </p:sp>
      <p:sp>
        <p:nvSpPr>
          <p:cNvPr id="69635" name="Text Box 4"/>
          <p:cNvSpPr/>
          <p:nvPr>
            <p:custDataLst>
              <p:tags r:id="rId3"/>
            </p:custDataLst>
          </p:nvPr>
        </p:nvSpPr>
        <p:spPr>
          <a:xfrm>
            <a:off x="-69850" y="5086350"/>
            <a:ext cx="9356725" cy="4016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ea typeface="微软雅黑" panose="020B0503020204020204" pitchFamily="34" charset="-122"/>
              </a:rPr>
              <a:t>   东欧平原、黑海沿岸、太平洋沿岸较多，大陆内部较少；总体上从西到东减少。</a:t>
            </a:r>
          </a:p>
        </p:txBody>
      </p:sp>
      <p:sp>
        <p:nvSpPr>
          <p:cNvPr id="183301" name="文本框 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38475" y="398463"/>
            <a:ext cx="1570038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>
            <a:spAutoFit/>
          </a:bodyPr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300" b="1">
                <a:solidFill>
                  <a:srgbClr val="000000"/>
                </a:solidFill>
                <a:ea typeface="微软雅黑" panose="020B0503020204020204" pitchFamily="34" charset="-122"/>
              </a:rPr>
              <a:t>俄罗斯降水分布图</a:t>
            </a:r>
          </a:p>
        </p:txBody>
      </p:sp>
      <p:sp>
        <p:nvSpPr>
          <p:cNvPr id="69637" name="文本框 2"/>
          <p:cNvSpPr/>
          <p:nvPr>
            <p:custDataLst>
              <p:tags r:id="rId5"/>
            </p:custDataLst>
          </p:nvPr>
        </p:nvSpPr>
        <p:spPr>
          <a:xfrm>
            <a:off x="1141413" y="892175"/>
            <a:ext cx="1112837" cy="4603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大西洋</a:t>
            </a:r>
          </a:p>
        </p:txBody>
      </p:sp>
      <p:cxnSp>
        <p:nvCxnSpPr>
          <p:cNvPr id="183303" name="直接箭头连接符 4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H="1" flipV="1">
            <a:off x="5894388" y="3011488"/>
            <a:ext cx="433387" cy="595312"/>
          </a:xfrm>
          <a:prstGeom prst="line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3304" name="图片 5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3019425"/>
            <a:ext cx="576263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0" name="文本框 6"/>
          <p:cNvSpPr/>
          <p:nvPr>
            <p:custDataLst>
              <p:tags r:id="rId8"/>
            </p:custDataLst>
          </p:nvPr>
        </p:nvSpPr>
        <p:spPr>
          <a:xfrm>
            <a:off x="3594100" y="2147888"/>
            <a:ext cx="1576388" cy="5080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700" b="1">
                <a:solidFill>
                  <a:srgbClr val="FF0000"/>
                </a:solidFill>
                <a:ea typeface="微软雅黑" panose="020B0503020204020204" pitchFamily="34" charset="-122"/>
              </a:rPr>
              <a:t>深居内陆</a:t>
            </a:r>
          </a:p>
        </p:txBody>
      </p:sp>
      <p:sp>
        <p:nvSpPr>
          <p:cNvPr id="183306" name="Rectangle 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92100" y="-15726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俄罗斯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降水分布特点</a:t>
            </a:r>
          </a:p>
        </p:txBody>
      </p:sp>
      <p:sp>
        <p:nvSpPr>
          <p:cNvPr id="69642" name="Text Box 5"/>
          <p:cNvSpPr/>
          <p:nvPr>
            <p:custDataLst>
              <p:tags r:id="rId10"/>
            </p:custDataLst>
          </p:nvPr>
        </p:nvSpPr>
        <p:spPr>
          <a:xfrm>
            <a:off x="153988" y="5519738"/>
            <a:ext cx="8458200" cy="7080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东欧平原受大西洋影响较大，海洋性较强；太平洋沿岸受夏季风影响降水较多；广大的西伯利亚地区深居大陆内部，受海洋影响小，降水少。</a:t>
            </a:r>
          </a:p>
        </p:txBody>
      </p:sp>
      <p:pic>
        <p:nvPicPr>
          <p:cNvPr id="183308" name="图片 1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00000">
            <a:off x="822325" y="866775"/>
            <a:ext cx="11144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69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 fill="hold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animBg="1"/>
      <p:bldP spid="69635" grpId="0" animBg="1"/>
      <p:bldP spid="69637" grpId="0" animBg="1"/>
      <p:bldP spid="69640" grpId="0" animBg="1"/>
      <p:bldP spid="696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俄罗斯气候类型图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lum bright="-30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AutoShape 3"/>
          <p:cNvSpPr/>
          <p:nvPr>
            <p:custDataLst>
              <p:tags r:id="rId2"/>
            </p:custDataLst>
          </p:nvPr>
        </p:nvSpPr>
        <p:spPr>
          <a:xfrm rot="2100000">
            <a:off x="4151313" y="2244725"/>
            <a:ext cx="3232150" cy="79216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noFill/>
          <a:ln w="76200">
            <a:solidFill>
              <a:srgbClr val="FF3300"/>
            </a:solidFill>
            <a:miter lim="800000"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1683" name="Rectangle 4"/>
          <p:cNvSpPr/>
          <p:nvPr>
            <p:custDataLst>
              <p:tags r:id="rId3"/>
            </p:custDataLst>
          </p:nvPr>
        </p:nvSpPr>
        <p:spPr>
          <a:xfrm>
            <a:off x="0" y="515938"/>
            <a:ext cx="4848225" cy="525462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 lIns="90170" tIns="46990" rIns="90170" bIns="4699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知识拓展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北半球寒极</a:t>
            </a:r>
          </a:p>
        </p:txBody>
      </p:sp>
    </p:spTree>
    <p:extLst>
      <p:ext uri="{BB962C8B-B14F-4D97-AF65-F5344CB8AC3E}">
        <p14:creationId xmlns:p14="http://schemas.microsoft.com/office/powerpoint/2010/main" val="367646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 fill="hold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 fill="hold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4"/>
          <p:cNvSpPr/>
          <p:nvPr>
            <p:custDataLst>
              <p:tags r:id="rId1"/>
            </p:custDataLst>
          </p:nvPr>
        </p:nvSpPr>
        <p:spPr>
          <a:xfrm>
            <a:off x="193675" y="260350"/>
            <a:ext cx="8467725" cy="17192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90170" tIns="46990" rIns="90170" bIns="4699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0066"/>
                </a:solidFill>
                <a:ea typeface="微软雅黑" panose="020B0503020204020204" pitchFamily="34" charset="-122"/>
              </a:rPr>
              <a:t>奥伊米亚康</a:t>
            </a:r>
            <a:r>
              <a:rPr lang="en-US" altLang="zh-CN" sz="2400" b="1">
                <a:solidFill>
                  <a:srgbClr val="FF0066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2400" b="1">
                <a:solidFill>
                  <a:srgbClr val="FF0066"/>
                </a:solidFill>
                <a:ea typeface="微软雅黑" panose="020B0503020204020204" pitchFamily="34" charset="-122"/>
              </a:rPr>
              <a:t>北半球“寒极”</a:t>
            </a:r>
            <a:r>
              <a:rPr lang="zh-CN" altLang="en-US" sz="2400" b="1" baseline="30000">
                <a:solidFill>
                  <a:srgbClr val="FF0066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rgbClr val="FF0066"/>
                </a:solidFill>
                <a:ea typeface="微软雅黑" panose="020B0503020204020204" pitchFamily="34" charset="-122"/>
              </a:rPr>
              <a:t>。</a:t>
            </a:r>
            <a:r>
              <a:rPr lang="en-US" altLang="zh-CN" sz="2400" b="1">
                <a:solidFill>
                  <a:srgbClr val="FF0066"/>
                </a:solidFill>
                <a:ea typeface="微软雅黑" panose="020B0503020204020204" pitchFamily="34" charset="-122"/>
              </a:rPr>
              <a:t>12</a:t>
            </a:r>
            <a:r>
              <a:rPr lang="zh-CN" altLang="en-US" sz="2400" b="1">
                <a:solidFill>
                  <a:srgbClr val="FF0066"/>
                </a:solidFill>
                <a:ea typeface="微软雅黑" panose="020B0503020204020204" pitchFamily="34" charset="-122"/>
              </a:rPr>
              <a:t>月至次年</a:t>
            </a:r>
            <a:r>
              <a:rPr lang="en-US" altLang="zh-CN" sz="2400" b="1">
                <a:solidFill>
                  <a:srgbClr val="FF0066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rgbClr val="FF0066"/>
                </a:solidFill>
                <a:ea typeface="微软雅黑" panose="020B0503020204020204" pitchFamily="34" charset="-122"/>
              </a:rPr>
              <a:t>月，昼夜平均气温均低于－</a:t>
            </a:r>
            <a:r>
              <a:rPr lang="en-US" altLang="zh-CN" sz="2400" b="1">
                <a:solidFill>
                  <a:srgbClr val="FF0066"/>
                </a:solidFill>
                <a:ea typeface="微软雅黑" panose="020B0503020204020204" pitchFamily="34" charset="-122"/>
              </a:rPr>
              <a:t>45℃</a:t>
            </a:r>
            <a:r>
              <a:rPr lang="zh-CN" altLang="en-US" sz="2400" b="1">
                <a:solidFill>
                  <a:srgbClr val="FF0066"/>
                </a:solidFill>
                <a:ea typeface="微软雅黑" panose="020B0503020204020204" pitchFamily="34" charset="-122"/>
              </a:rPr>
              <a:t>，有的年份甚至在－</a:t>
            </a:r>
            <a:r>
              <a:rPr lang="en-US" altLang="zh-CN" sz="2400" b="1">
                <a:solidFill>
                  <a:srgbClr val="FF0066"/>
                </a:solidFill>
                <a:ea typeface="微软雅黑" panose="020B0503020204020204" pitchFamily="34" charset="-122"/>
              </a:rPr>
              <a:t>60℃</a:t>
            </a:r>
            <a:r>
              <a:rPr lang="zh-CN" altLang="en-US" sz="2400" b="1">
                <a:solidFill>
                  <a:srgbClr val="FF0066"/>
                </a:solidFill>
                <a:ea typeface="微软雅黑" panose="020B0503020204020204" pitchFamily="34" charset="-122"/>
              </a:rPr>
              <a:t>以下。极端最低气温曾达－</a:t>
            </a:r>
            <a:r>
              <a:rPr lang="en-US" altLang="zh-CN" sz="2400" b="1">
                <a:solidFill>
                  <a:srgbClr val="FF0066"/>
                </a:solidFill>
                <a:ea typeface="微软雅黑" panose="020B0503020204020204" pitchFamily="34" charset="-122"/>
              </a:rPr>
              <a:t>71℃</a:t>
            </a:r>
            <a:r>
              <a:rPr lang="zh-CN" altLang="en-US" sz="2400" b="1">
                <a:solidFill>
                  <a:srgbClr val="FF0066"/>
                </a:solidFill>
                <a:ea typeface="微软雅黑" panose="020B0503020204020204" pitchFamily="34" charset="-122"/>
              </a:rPr>
              <a:t>，气温极端年较差达</a:t>
            </a:r>
            <a:r>
              <a:rPr lang="en-US" altLang="zh-CN" sz="2400" b="1">
                <a:solidFill>
                  <a:srgbClr val="FF0066"/>
                </a:solidFill>
                <a:ea typeface="微软雅黑" panose="020B0503020204020204" pitchFamily="34" charset="-122"/>
              </a:rPr>
              <a:t>101.8℃</a:t>
            </a:r>
            <a:r>
              <a:rPr lang="zh-CN" altLang="en-US" sz="2400" b="1">
                <a:solidFill>
                  <a:srgbClr val="FF0066"/>
                </a:solidFill>
                <a:ea typeface="微软雅黑" panose="020B0503020204020204" pitchFamily="34" charset="-122"/>
              </a:rPr>
              <a:t>，世界上气温年较差最大的地区之一。</a:t>
            </a:r>
          </a:p>
        </p:txBody>
      </p:sp>
      <p:pic>
        <p:nvPicPr>
          <p:cNvPr id="186371" name="图片 7" descr="bsw42361201202260117021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00"/>
          <a:stretch>
            <a:fillRect/>
          </a:stretch>
        </p:blipFill>
        <p:spPr bwMode="auto">
          <a:xfrm>
            <a:off x="0" y="2540000"/>
            <a:ext cx="4427538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2" name="图片 8" descr="74251349748364082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3175000"/>
            <a:ext cx="47529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4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18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0063" y="0"/>
            <a:ext cx="838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3200" b="1">
                <a:solidFill>
                  <a:srgbClr val="0000FF"/>
                </a:solidFill>
                <a:ea typeface="微软雅黑" panose="020B0503020204020204" pitchFamily="34" charset="-122"/>
              </a:rPr>
              <a:t>奥伊米亚康成为北半球寒极的原因</a:t>
            </a:r>
            <a:r>
              <a:rPr lang="zh-CN" altLang="zh-CN"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3730" name="矩形 1"/>
          <p:cNvSpPr/>
          <p:nvPr>
            <p:custDataLst>
              <p:tags r:id="rId2"/>
            </p:custDataLst>
          </p:nvPr>
        </p:nvSpPr>
        <p:spPr>
          <a:xfrm>
            <a:off x="39688" y="4808538"/>
            <a:ext cx="4572000" cy="4603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（2） 日照时间短</a:t>
            </a:r>
          </a:p>
        </p:txBody>
      </p:sp>
      <p:sp>
        <p:nvSpPr>
          <p:cNvPr id="73731" name="矩形 2"/>
          <p:cNvSpPr/>
          <p:nvPr>
            <p:custDataLst>
              <p:tags r:id="rId3"/>
            </p:custDataLst>
          </p:nvPr>
        </p:nvSpPr>
        <p:spPr>
          <a:xfrm>
            <a:off x="39688" y="4325938"/>
            <a:ext cx="8783637" cy="4619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（1）  纬度较高，单位面积得到的太阳辐射少</a:t>
            </a:r>
          </a:p>
        </p:txBody>
      </p:sp>
      <p:sp>
        <p:nvSpPr>
          <p:cNvPr id="73732" name="矩形 3"/>
          <p:cNvSpPr/>
          <p:nvPr>
            <p:custDataLst>
              <p:tags r:id="rId4"/>
            </p:custDataLst>
          </p:nvPr>
        </p:nvSpPr>
        <p:spPr>
          <a:xfrm>
            <a:off x="39688" y="5205413"/>
            <a:ext cx="8899525" cy="4619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（3） 海拔较高</a:t>
            </a: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。</a:t>
            </a:r>
            <a:r>
              <a:rPr lang="zh-CN" altLang="zh-CN" sz="2400" b="1">
                <a:solidFill>
                  <a:srgbClr val="000000"/>
                </a:solidFill>
                <a:ea typeface="微软雅黑" panose="020B0503020204020204" pitchFamily="34" charset="-122"/>
              </a:rPr>
              <a:t>奥伊米亚康盆地海拔在2000米以上 。</a:t>
            </a:r>
          </a:p>
        </p:txBody>
      </p:sp>
      <p:sp>
        <p:nvSpPr>
          <p:cNvPr id="73733" name="矩形 5"/>
          <p:cNvSpPr/>
          <p:nvPr>
            <p:custDataLst>
              <p:tags r:id="rId5"/>
            </p:custDataLst>
          </p:nvPr>
        </p:nvSpPr>
        <p:spPr>
          <a:xfrm>
            <a:off x="39688" y="5580063"/>
            <a:ext cx="8624887" cy="8318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（4） 盆地地形 </a:t>
            </a:r>
            <a:r>
              <a:rPr lang="zh-CN" altLang="zh-CN" sz="2400" b="1">
                <a:solidFill>
                  <a:srgbClr val="000000"/>
                </a:solidFill>
                <a:ea typeface="微软雅黑" panose="020B0503020204020204" pitchFamily="34" charset="-122"/>
              </a:rPr>
              <a:t>盆地地形有利于寒冷气流的堆积；盆地开口面向北冰洋，深受北冰洋冷空气影响。 </a:t>
            </a:r>
          </a:p>
        </p:txBody>
      </p:sp>
      <p:sp>
        <p:nvSpPr>
          <p:cNvPr id="73734" name="矩形 6"/>
          <p:cNvSpPr/>
          <p:nvPr>
            <p:custDataLst>
              <p:tags r:id="rId6"/>
            </p:custDataLst>
          </p:nvPr>
        </p:nvSpPr>
        <p:spPr>
          <a:xfrm>
            <a:off x="119063" y="6384925"/>
            <a:ext cx="8221662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000000"/>
                </a:solidFill>
                <a:ea typeface="微软雅黑" panose="020B0503020204020204" pitchFamily="34" charset="-122"/>
              </a:rPr>
              <a:t>（5）其它</a:t>
            </a:r>
            <a:r>
              <a:rPr lang="zh-CN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:强冷高压的控制；深居大陆内部</a:t>
            </a:r>
            <a:r>
              <a:rPr lang="zh-CN" altLang="zh-CN" sz="2400" b="1">
                <a:solidFill>
                  <a:srgbClr val="000000"/>
                </a:solidFill>
                <a:ea typeface="微软雅黑" panose="020B0503020204020204" pitchFamily="34" charset="-122"/>
              </a:rPr>
              <a:t>等。</a:t>
            </a:r>
            <a:r>
              <a:rPr lang="zh-CN" altLang="zh-CN" sz="2400">
                <a:solidFill>
                  <a:srgbClr val="000000"/>
                </a:solidFill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87400" name="Picture 2" descr="俄罗斯气候类型图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lum bright="-30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584200"/>
            <a:ext cx="600075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7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 fill="hold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animBg="1"/>
      <p:bldP spid="73731" grpId="0" animBg="1"/>
      <p:bldP spid="73732" grpId="0" animBg="1"/>
      <p:bldP spid="73733" grpId="0" animBg="1"/>
      <p:bldP spid="737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 (5)_副本"/>
          <p:cNvPicPr>
            <a:picLocks noChangeAspect="1"/>
          </p:cNvPicPr>
          <p:nvPr/>
        </p:nvPicPr>
        <p:blipFill>
          <a:blip r:embed="rId2"/>
          <a:srcRect r="13084"/>
          <a:stretch>
            <a:fillRect/>
          </a:stretch>
        </p:blipFill>
        <p:spPr>
          <a:xfrm>
            <a:off x="4309745" y="2993390"/>
            <a:ext cx="4728845" cy="3841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9410" y="968197"/>
            <a:ext cx="29178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寒冷的气候</a:t>
            </a:r>
            <a:endParaRPr lang="en-US" altLang="zh-CN" sz="2800" b="1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2140" y="1841500"/>
            <a:ext cx="479107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(3)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黑海沿岸：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cs typeface="+mn-ea"/>
              </a:rPr>
              <a:t>地中海气候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08028" y="4356032"/>
            <a:ext cx="1135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45</a:t>
            </a:r>
            <a:r>
              <a:rPr lang="zh-CN" altLang="en-US" sz="2800" b="1">
                <a:solidFill>
                  <a:srgbClr val="FF0000"/>
                </a:solidFill>
              </a:rPr>
              <a:t>°</a:t>
            </a:r>
            <a:r>
              <a:rPr lang="en-US" altLang="zh-CN" sz="2800" b="1">
                <a:solidFill>
                  <a:srgbClr val="FF0000"/>
                </a:solidFill>
              </a:rPr>
              <a:t>N</a:t>
            </a:r>
          </a:p>
        </p:txBody>
      </p:sp>
      <p:pic>
        <p:nvPicPr>
          <p:cNvPr id="6" name="图片 5" descr="timg (6)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2733040"/>
            <a:ext cx="2998470" cy="3895725"/>
          </a:xfrm>
          <a:prstGeom prst="rect">
            <a:avLst/>
          </a:prstGeom>
        </p:spPr>
      </p:pic>
      <p:pic>
        <p:nvPicPr>
          <p:cNvPr id="16" name="图片 15" descr="timg (8)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330" y="1151890"/>
            <a:ext cx="3296920" cy="1897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57091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Freeform 4"/>
          <p:cNvSpPr/>
          <p:nvPr>
            <p:custDataLst>
              <p:tags r:id="rId2"/>
            </p:custDataLst>
          </p:nvPr>
        </p:nvSpPr>
        <p:spPr bwMode="auto">
          <a:xfrm>
            <a:off x="3933825" y="3314700"/>
            <a:ext cx="452438" cy="1844675"/>
          </a:xfrm>
          <a:custGeom>
            <a:avLst/>
            <a:gdLst>
              <a:gd name="T0" fmla="*/ 0 w 380"/>
              <a:gd name="T1" fmla="*/ 0 h 1573"/>
              <a:gd name="T2" fmla="*/ 12 w 380"/>
              <a:gd name="T3" fmla="*/ 172 h 1573"/>
              <a:gd name="T4" fmla="*/ 37 w 380"/>
              <a:gd name="T5" fmla="*/ 380 h 1573"/>
              <a:gd name="T6" fmla="*/ 25 w 380"/>
              <a:gd name="T7" fmla="*/ 527 h 1573"/>
              <a:gd name="T8" fmla="*/ 12 w 380"/>
              <a:gd name="T9" fmla="*/ 686 h 1573"/>
              <a:gd name="T10" fmla="*/ 74 w 380"/>
              <a:gd name="T11" fmla="*/ 833 h 1573"/>
              <a:gd name="T12" fmla="*/ 74 w 380"/>
              <a:gd name="T13" fmla="*/ 833 h 1573"/>
              <a:gd name="T14" fmla="*/ 86 w 380"/>
              <a:gd name="T15" fmla="*/ 919 h 1573"/>
              <a:gd name="T16" fmla="*/ 140 w 380"/>
              <a:gd name="T17" fmla="*/ 1007 h 1573"/>
              <a:gd name="T18" fmla="*/ 172 w 380"/>
              <a:gd name="T19" fmla="*/ 1164 h 1573"/>
              <a:gd name="T20" fmla="*/ 44 w 380"/>
              <a:gd name="T21" fmla="*/ 1295 h 1573"/>
              <a:gd name="T22" fmla="*/ 86 w 380"/>
              <a:gd name="T23" fmla="*/ 1544 h 1573"/>
              <a:gd name="T24" fmla="*/ 196 w 380"/>
              <a:gd name="T25" fmla="*/ 1471 h 1573"/>
              <a:gd name="T26" fmla="*/ 380 w 380"/>
              <a:gd name="T27" fmla="*/ 1535 h 1573"/>
              <a:gd name="connsiteX0" fmla="*/ 0 w 10000"/>
              <a:gd name="connsiteY0" fmla="*/ 0 h 9849"/>
              <a:gd name="connsiteX1" fmla="*/ 316 w 10000"/>
              <a:gd name="connsiteY1" fmla="*/ 1093 h 9849"/>
              <a:gd name="connsiteX2" fmla="*/ 2140 w 10000"/>
              <a:gd name="connsiteY2" fmla="*/ 2617 h 9849"/>
              <a:gd name="connsiteX3" fmla="*/ 658 w 10000"/>
              <a:gd name="connsiteY3" fmla="*/ 3350 h 9849"/>
              <a:gd name="connsiteX4" fmla="*/ 316 w 10000"/>
              <a:gd name="connsiteY4" fmla="*/ 4361 h 9849"/>
              <a:gd name="connsiteX5" fmla="*/ 1947 w 10000"/>
              <a:gd name="connsiteY5" fmla="*/ 5296 h 9849"/>
              <a:gd name="connsiteX6" fmla="*/ 1947 w 10000"/>
              <a:gd name="connsiteY6" fmla="*/ 5296 h 9849"/>
              <a:gd name="connsiteX7" fmla="*/ 2263 w 10000"/>
              <a:gd name="connsiteY7" fmla="*/ 5842 h 9849"/>
              <a:gd name="connsiteX8" fmla="*/ 3684 w 10000"/>
              <a:gd name="connsiteY8" fmla="*/ 6402 h 9849"/>
              <a:gd name="connsiteX9" fmla="*/ 4526 w 10000"/>
              <a:gd name="connsiteY9" fmla="*/ 7400 h 9849"/>
              <a:gd name="connsiteX10" fmla="*/ 1158 w 10000"/>
              <a:gd name="connsiteY10" fmla="*/ 8233 h 9849"/>
              <a:gd name="connsiteX11" fmla="*/ 2263 w 10000"/>
              <a:gd name="connsiteY11" fmla="*/ 9816 h 9849"/>
              <a:gd name="connsiteX12" fmla="*/ 5158 w 10000"/>
              <a:gd name="connsiteY12" fmla="*/ 9352 h 9849"/>
              <a:gd name="connsiteX13" fmla="*/ 10000 w 10000"/>
              <a:gd name="connsiteY13" fmla="*/ 9758 h 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0" h="9849">
                <a:moveTo>
                  <a:pt x="0" y="0"/>
                </a:moveTo>
                <a:cubicBezTo>
                  <a:pt x="53" y="184"/>
                  <a:pt x="-41" y="657"/>
                  <a:pt x="316" y="1093"/>
                </a:cubicBezTo>
                <a:cubicBezTo>
                  <a:pt x="673" y="1529"/>
                  <a:pt x="2087" y="2242"/>
                  <a:pt x="2140" y="2617"/>
                </a:cubicBezTo>
                <a:cubicBezTo>
                  <a:pt x="2192" y="2992"/>
                  <a:pt x="962" y="3059"/>
                  <a:pt x="658" y="3350"/>
                </a:cubicBezTo>
                <a:cubicBezTo>
                  <a:pt x="354" y="3641"/>
                  <a:pt x="105" y="4037"/>
                  <a:pt x="316" y="4361"/>
                </a:cubicBezTo>
                <a:cubicBezTo>
                  <a:pt x="526" y="4685"/>
                  <a:pt x="1684" y="5143"/>
                  <a:pt x="1947" y="5296"/>
                </a:cubicBezTo>
                <a:lnTo>
                  <a:pt x="1947" y="5296"/>
                </a:lnTo>
                <a:cubicBezTo>
                  <a:pt x="2000" y="5385"/>
                  <a:pt x="1974" y="5658"/>
                  <a:pt x="2263" y="5842"/>
                </a:cubicBezTo>
                <a:cubicBezTo>
                  <a:pt x="2553" y="6027"/>
                  <a:pt x="3316" y="6141"/>
                  <a:pt x="3684" y="6402"/>
                </a:cubicBezTo>
                <a:cubicBezTo>
                  <a:pt x="4053" y="6662"/>
                  <a:pt x="4947" y="7095"/>
                  <a:pt x="4526" y="7400"/>
                </a:cubicBezTo>
                <a:cubicBezTo>
                  <a:pt x="4105" y="7705"/>
                  <a:pt x="1526" y="7832"/>
                  <a:pt x="1158" y="8233"/>
                </a:cubicBezTo>
                <a:cubicBezTo>
                  <a:pt x="789" y="8633"/>
                  <a:pt x="1605" y="9631"/>
                  <a:pt x="2263" y="9816"/>
                </a:cubicBezTo>
                <a:cubicBezTo>
                  <a:pt x="2921" y="10000"/>
                  <a:pt x="3868" y="9364"/>
                  <a:pt x="5158" y="9352"/>
                </a:cubicBezTo>
                <a:cubicBezTo>
                  <a:pt x="6447" y="9339"/>
                  <a:pt x="9000" y="9676"/>
                  <a:pt x="10000" y="9758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</a:ln>
          <a:effectLst/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3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4756" name="Freeform 5"/>
          <p:cNvSpPr/>
          <p:nvPr>
            <p:custDataLst>
              <p:tags r:id="rId3"/>
            </p:custDataLst>
          </p:nvPr>
        </p:nvSpPr>
        <p:spPr bwMode="auto">
          <a:xfrm>
            <a:off x="4933950" y="2943225"/>
            <a:ext cx="1082675" cy="2198688"/>
          </a:xfrm>
          <a:custGeom>
            <a:avLst/>
            <a:gdLst>
              <a:gd name="T0" fmla="*/ 388 w 754"/>
              <a:gd name="T1" fmla="*/ 0 h 1562"/>
              <a:gd name="T2" fmla="*/ 425 w 754"/>
              <a:gd name="T3" fmla="*/ 99 h 1562"/>
              <a:gd name="T4" fmla="*/ 437 w 754"/>
              <a:gd name="T5" fmla="*/ 233 h 1562"/>
              <a:gd name="T6" fmla="*/ 425 w 754"/>
              <a:gd name="T7" fmla="*/ 356 h 1562"/>
              <a:gd name="T8" fmla="*/ 474 w 754"/>
              <a:gd name="T9" fmla="*/ 442 h 1562"/>
              <a:gd name="T10" fmla="*/ 523 w 754"/>
              <a:gd name="T11" fmla="*/ 527 h 1562"/>
              <a:gd name="T12" fmla="*/ 596 w 754"/>
              <a:gd name="T13" fmla="*/ 589 h 1562"/>
              <a:gd name="T14" fmla="*/ 584 w 754"/>
              <a:gd name="T15" fmla="*/ 625 h 1562"/>
              <a:gd name="T16" fmla="*/ 682 w 754"/>
              <a:gd name="T17" fmla="*/ 601 h 1562"/>
              <a:gd name="T18" fmla="*/ 740 w 754"/>
              <a:gd name="T19" fmla="*/ 698 h 1562"/>
              <a:gd name="T20" fmla="*/ 596 w 754"/>
              <a:gd name="T21" fmla="*/ 890 h 1562"/>
              <a:gd name="T22" fmla="*/ 500 w 754"/>
              <a:gd name="T23" fmla="*/ 938 h 1562"/>
              <a:gd name="T24" fmla="*/ 437 w 754"/>
              <a:gd name="T25" fmla="*/ 993 h 1562"/>
              <a:gd name="T26" fmla="*/ 351 w 754"/>
              <a:gd name="T27" fmla="*/ 981 h 1562"/>
              <a:gd name="T28" fmla="*/ 229 w 754"/>
              <a:gd name="T29" fmla="*/ 1116 h 1562"/>
              <a:gd name="T30" fmla="*/ 143 w 754"/>
              <a:gd name="T31" fmla="*/ 1201 h 1562"/>
              <a:gd name="T32" fmla="*/ 20 w 754"/>
              <a:gd name="T33" fmla="*/ 1274 h 1562"/>
              <a:gd name="T34" fmla="*/ 20 w 754"/>
              <a:gd name="T35" fmla="*/ 1370 h 1562"/>
              <a:gd name="T36" fmla="*/ 20 w 754"/>
              <a:gd name="T37" fmla="*/ 1562 h 1562"/>
              <a:gd name="connsiteX0" fmla="*/ 4999 w 9701"/>
              <a:gd name="connsiteY0" fmla="*/ 0 h 9302"/>
              <a:gd name="connsiteX1" fmla="*/ 5490 w 9701"/>
              <a:gd name="connsiteY1" fmla="*/ 634 h 9302"/>
              <a:gd name="connsiteX2" fmla="*/ 5649 w 9701"/>
              <a:gd name="connsiteY2" fmla="*/ 1492 h 9302"/>
              <a:gd name="connsiteX3" fmla="*/ 5490 w 9701"/>
              <a:gd name="connsiteY3" fmla="*/ 2279 h 9302"/>
              <a:gd name="connsiteX4" fmla="*/ 6139 w 9701"/>
              <a:gd name="connsiteY4" fmla="*/ 2830 h 9302"/>
              <a:gd name="connsiteX5" fmla="*/ 6789 w 9701"/>
              <a:gd name="connsiteY5" fmla="*/ 3374 h 9302"/>
              <a:gd name="connsiteX6" fmla="*/ 7758 w 9701"/>
              <a:gd name="connsiteY6" fmla="*/ 3771 h 9302"/>
              <a:gd name="connsiteX7" fmla="*/ 7598 w 9701"/>
              <a:gd name="connsiteY7" fmla="*/ 4001 h 9302"/>
              <a:gd name="connsiteX8" fmla="*/ 8898 w 9701"/>
              <a:gd name="connsiteY8" fmla="*/ 3848 h 9302"/>
              <a:gd name="connsiteX9" fmla="*/ 9667 w 9701"/>
              <a:gd name="connsiteY9" fmla="*/ 4469 h 9302"/>
              <a:gd name="connsiteX10" fmla="*/ 7758 w 9701"/>
              <a:gd name="connsiteY10" fmla="*/ 5698 h 9302"/>
              <a:gd name="connsiteX11" fmla="*/ 6484 w 9701"/>
              <a:gd name="connsiteY11" fmla="*/ 6005 h 9302"/>
              <a:gd name="connsiteX12" fmla="*/ 5649 w 9701"/>
              <a:gd name="connsiteY12" fmla="*/ 6357 h 9302"/>
              <a:gd name="connsiteX13" fmla="*/ 4508 w 9701"/>
              <a:gd name="connsiteY13" fmla="*/ 6280 h 9302"/>
              <a:gd name="connsiteX14" fmla="*/ 2890 w 9701"/>
              <a:gd name="connsiteY14" fmla="*/ 7145 h 9302"/>
              <a:gd name="connsiteX15" fmla="*/ 1750 w 9701"/>
              <a:gd name="connsiteY15" fmla="*/ 7689 h 9302"/>
              <a:gd name="connsiteX16" fmla="*/ 118 w 9701"/>
              <a:gd name="connsiteY16" fmla="*/ 8156 h 9302"/>
              <a:gd name="connsiteX17" fmla="*/ 118 w 9701"/>
              <a:gd name="connsiteY17" fmla="*/ 8771 h 9302"/>
              <a:gd name="connsiteX18" fmla="*/ 1383 w 9701"/>
              <a:gd name="connsiteY18" fmla="*/ 9302 h 9302"/>
              <a:gd name="connsiteX0-1" fmla="*/ 5153 w 10000"/>
              <a:gd name="connsiteY0-2" fmla="*/ 0 h 10004"/>
              <a:gd name="connsiteX1-3" fmla="*/ 5659 w 10000"/>
              <a:gd name="connsiteY1-4" fmla="*/ 682 h 10004"/>
              <a:gd name="connsiteX2-5" fmla="*/ 5823 w 10000"/>
              <a:gd name="connsiteY2-6" fmla="*/ 1604 h 10004"/>
              <a:gd name="connsiteX3-7" fmla="*/ 5659 w 10000"/>
              <a:gd name="connsiteY3-8" fmla="*/ 2450 h 10004"/>
              <a:gd name="connsiteX4-9" fmla="*/ 6328 w 10000"/>
              <a:gd name="connsiteY4-10" fmla="*/ 3042 h 10004"/>
              <a:gd name="connsiteX5-11" fmla="*/ 6998 w 10000"/>
              <a:gd name="connsiteY5-12" fmla="*/ 3627 h 10004"/>
              <a:gd name="connsiteX6-13" fmla="*/ 7997 w 10000"/>
              <a:gd name="connsiteY6-14" fmla="*/ 4054 h 10004"/>
              <a:gd name="connsiteX7-15" fmla="*/ 7832 w 10000"/>
              <a:gd name="connsiteY7-16" fmla="*/ 4301 h 10004"/>
              <a:gd name="connsiteX8-17" fmla="*/ 9172 w 10000"/>
              <a:gd name="connsiteY8-18" fmla="*/ 4137 h 10004"/>
              <a:gd name="connsiteX9-19" fmla="*/ 9965 w 10000"/>
              <a:gd name="connsiteY9-20" fmla="*/ 4804 h 10004"/>
              <a:gd name="connsiteX10-21" fmla="*/ 7997 w 10000"/>
              <a:gd name="connsiteY10-22" fmla="*/ 6126 h 10004"/>
              <a:gd name="connsiteX11-23" fmla="*/ 6684 w 10000"/>
              <a:gd name="connsiteY11-24" fmla="*/ 6456 h 10004"/>
              <a:gd name="connsiteX12-25" fmla="*/ 5823 w 10000"/>
              <a:gd name="connsiteY12-26" fmla="*/ 6834 h 10004"/>
              <a:gd name="connsiteX13-27" fmla="*/ 4647 w 10000"/>
              <a:gd name="connsiteY13-28" fmla="*/ 6751 h 10004"/>
              <a:gd name="connsiteX14-29" fmla="*/ 2979 w 10000"/>
              <a:gd name="connsiteY14-30" fmla="*/ 7681 h 10004"/>
              <a:gd name="connsiteX15-31" fmla="*/ 1804 w 10000"/>
              <a:gd name="connsiteY15-32" fmla="*/ 8266 h 10004"/>
              <a:gd name="connsiteX16-33" fmla="*/ 122 w 10000"/>
              <a:gd name="connsiteY16-34" fmla="*/ 8768 h 10004"/>
              <a:gd name="connsiteX17-35" fmla="*/ 122 w 10000"/>
              <a:gd name="connsiteY17-36" fmla="*/ 9429 h 10004"/>
              <a:gd name="connsiteX18-37" fmla="*/ 1426 w 10000"/>
              <a:gd name="connsiteY18-38" fmla="*/ 10000 h 10004"/>
              <a:gd name="connsiteX0-39" fmla="*/ 5033 w 9880"/>
              <a:gd name="connsiteY0-40" fmla="*/ 0 h 10004"/>
              <a:gd name="connsiteX1-41" fmla="*/ 5539 w 9880"/>
              <a:gd name="connsiteY1-42" fmla="*/ 682 h 10004"/>
              <a:gd name="connsiteX2-43" fmla="*/ 5703 w 9880"/>
              <a:gd name="connsiteY2-44" fmla="*/ 1604 h 10004"/>
              <a:gd name="connsiteX3-45" fmla="*/ 5539 w 9880"/>
              <a:gd name="connsiteY3-46" fmla="*/ 2450 h 10004"/>
              <a:gd name="connsiteX4-47" fmla="*/ 6208 w 9880"/>
              <a:gd name="connsiteY4-48" fmla="*/ 3042 h 10004"/>
              <a:gd name="connsiteX5-49" fmla="*/ 6878 w 9880"/>
              <a:gd name="connsiteY5-50" fmla="*/ 3627 h 10004"/>
              <a:gd name="connsiteX6-51" fmla="*/ 7877 w 9880"/>
              <a:gd name="connsiteY6-52" fmla="*/ 4054 h 10004"/>
              <a:gd name="connsiteX7-53" fmla="*/ 7712 w 9880"/>
              <a:gd name="connsiteY7-54" fmla="*/ 4301 h 10004"/>
              <a:gd name="connsiteX8-55" fmla="*/ 9052 w 9880"/>
              <a:gd name="connsiteY8-56" fmla="*/ 4137 h 10004"/>
              <a:gd name="connsiteX9-57" fmla="*/ 9845 w 9880"/>
              <a:gd name="connsiteY9-58" fmla="*/ 4804 h 10004"/>
              <a:gd name="connsiteX10-59" fmla="*/ 7877 w 9880"/>
              <a:gd name="connsiteY10-60" fmla="*/ 6126 h 10004"/>
              <a:gd name="connsiteX11-61" fmla="*/ 6564 w 9880"/>
              <a:gd name="connsiteY11-62" fmla="*/ 6456 h 10004"/>
              <a:gd name="connsiteX12-63" fmla="*/ 5703 w 9880"/>
              <a:gd name="connsiteY12-64" fmla="*/ 6834 h 10004"/>
              <a:gd name="connsiteX13-65" fmla="*/ 4527 w 9880"/>
              <a:gd name="connsiteY13-66" fmla="*/ 6751 h 10004"/>
              <a:gd name="connsiteX14-67" fmla="*/ 2859 w 9880"/>
              <a:gd name="connsiteY14-68" fmla="*/ 7681 h 10004"/>
              <a:gd name="connsiteX15-69" fmla="*/ 1684 w 9880"/>
              <a:gd name="connsiteY15-70" fmla="*/ 8266 h 10004"/>
              <a:gd name="connsiteX16-71" fmla="*/ 905 w 9880"/>
              <a:gd name="connsiteY16-72" fmla="*/ 8803 h 10004"/>
              <a:gd name="connsiteX17-73" fmla="*/ 2 w 9880"/>
              <a:gd name="connsiteY17-74" fmla="*/ 9429 h 10004"/>
              <a:gd name="connsiteX18-75" fmla="*/ 1306 w 9880"/>
              <a:gd name="connsiteY18-76" fmla="*/ 10000 h 10004"/>
              <a:gd name="connsiteX0-77" fmla="*/ 4531 w 9437"/>
              <a:gd name="connsiteY0-78" fmla="*/ 0 h 10000"/>
              <a:gd name="connsiteX1-79" fmla="*/ 5043 w 9437"/>
              <a:gd name="connsiteY1-80" fmla="*/ 682 h 10000"/>
              <a:gd name="connsiteX2-81" fmla="*/ 5209 w 9437"/>
              <a:gd name="connsiteY2-82" fmla="*/ 1603 h 10000"/>
              <a:gd name="connsiteX3-83" fmla="*/ 5043 w 9437"/>
              <a:gd name="connsiteY3-84" fmla="*/ 2449 h 10000"/>
              <a:gd name="connsiteX4-85" fmla="*/ 5720 w 9437"/>
              <a:gd name="connsiteY4-86" fmla="*/ 3041 h 10000"/>
              <a:gd name="connsiteX5-87" fmla="*/ 6399 w 9437"/>
              <a:gd name="connsiteY5-88" fmla="*/ 3626 h 10000"/>
              <a:gd name="connsiteX6-89" fmla="*/ 7410 w 9437"/>
              <a:gd name="connsiteY6-90" fmla="*/ 4052 h 10000"/>
              <a:gd name="connsiteX7-91" fmla="*/ 7243 w 9437"/>
              <a:gd name="connsiteY7-92" fmla="*/ 4299 h 10000"/>
              <a:gd name="connsiteX8-93" fmla="*/ 8599 w 9437"/>
              <a:gd name="connsiteY8-94" fmla="*/ 4135 h 10000"/>
              <a:gd name="connsiteX9-95" fmla="*/ 9402 w 9437"/>
              <a:gd name="connsiteY9-96" fmla="*/ 4802 h 10000"/>
              <a:gd name="connsiteX10-97" fmla="*/ 7410 w 9437"/>
              <a:gd name="connsiteY10-98" fmla="*/ 6124 h 10000"/>
              <a:gd name="connsiteX11-99" fmla="*/ 6081 w 9437"/>
              <a:gd name="connsiteY11-100" fmla="*/ 6453 h 10000"/>
              <a:gd name="connsiteX12-101" fmla="*/ 5209 w 9437"/>
              <a:gd name="connsiteY12-102" fmla="*/ 6831 h 10000"/>
              <a:gd name="connsiteX13-103" fmla="*/ 4019 w 9437"/>
              <a:gd name="connsiteY13-104" fmla="*/ 6748 h 10000"/>
              <a:gd name="connsiteX14-105" fmla="*/ 2331 w 9437"/>
              <a:gd name="connsiteY14-106" fmla="*/ 7678 h 10000"/>
              <a:gd name="connsiteX15-107" fmla="*/ 1141 w 9437"/>
              <a:gd name="connsiteY15-108" fmla="*/ 8263 h 10000"/>
              <a:gd name="connsiteX16-109" fmla="*/ 353 w 9437"/>
              <a:gd name="connsiteY16-110" fmla="*/ 8799 h 10000"/>
              <a:gd name="connsiteX17-111" fmla="*/ 353 w 9437"/>
              <a:gd name="connsiteY17-112" fmla="*/ 9425 h 10000"/>
              <a:gd name="connsiteX18-113" fmla="*/ 759 w 9437"/>
              <a:gd name="connsiteY18-114" fmla="*/ 9996 h 10000"/>
              <a:gd name="connsiteX0-115" fmla="*/ 4489 w 9688"/>
              <a:gd name="connsiteY0-116" fmla="*/ 0 h 9918"/>
              <a:gd name="connsiteX1-117" fmla="*/ 5032 w 9688"/>
              <a:gd name="connsiteY1-118" fmla="*/ 682 h 9918"/>
              <a:gd name="connsiteX2-119" fmla="*/ 5208 w 9688"/>
              <a:gd name="connsiteY2-120" fmla="*/ 1603 h 9918"/>
              <a:gd name="connsiteX3-121" fmla="*/ 5032 w 9688"/>
              <a:gd name="connsiteY3-122" fmla="*/ 2449 h 9918"/>
              <a:gd name="connsiteX4-123" fmla="*/ 5749 w 9688"/>
              <a:gd name="connsiteY4-124" fmla="*/ 3041 h 9918"/>
              <a:gd name="connsiteX5-125" fmla="*/ 6469 w 9688"/>
              <a:gd name="connsiteY5-126" fmla="*/ 3626 h 9918"/>
              <a:gd name="connsiteX6-127" fmla="*/ 7540 w 9688"/>
              <a:gd name="connsiteY6-128" fmla="*/ 4052 h 9918"/>
              <a:gd name="connsiteX7-129" fmla="*/ 7363 w 9688"/>
              <a:gd name="connsiteY7-130" fmla="*/ 4299 h 9918"/>
              <a:gd name="connsiteX8-131" fmla="*/ 8800 w 9688"/>
              <a:gd name="connsiteY8-132" fmla="*/ 4135 h 9918"/>
              <a:gd name="connsiteX9-133" fmla="*/ 9651 w 9688"/>
              <a:gd name="connsiteY9-134" fmla="*/ 4802 h 9918"/>
              <a:gd name="connsiteX10-135" fmla="*/ 7540 w 9688"/>
              <a:gd name="connsiteY10-136" fmla="*/ 6124 h 9918"/>
              <a:gd name="connsiteX11-137" fmla="*/ 6132 w 9688"/>
              <a:gd name="connsiteY11-138" fmla="*/ 6453 h 9918"/>
              <a:gd name="connsiteX12-139" fmla="*/ 5208 w 9688"/>
              <a:gd name="connsiteY12-140" fmla="*/ 6831 h 9918"/>
              <a:gd name="connsiteX13-141" fmla="*/ 3947 w 9688"/>
              <a:gd name="connsiteY13-142" fmla="*/ 6748 h 9918"/>
              <a:gd name="connsiteX14-143" fmla="*/ 2158 w 9688"/>
              <a:gd name="connsiteY14-144" fmla="*/ 7678 h 9918"/>
              <a:gd name="connsiteX15-145" fmla="*/ 897 w 9688"/>
              <a:gd name="connsiteY15-146" fmla="*/ 8263 h 9918"/>
              <a:gd name="connsiteX16-147" fmla="*/ 62 w 9688"/>
              <a:gd name="connsiteY16-148" fmla="*/ 8799 h 9918"/>
              <a:gd name="connsiteX17-149" fmla="*/ 62 w 9688"/>
              <a:gd name="connsiteY17-150" fmla="*/ 9425 h 9918"/>
              <a:gd name="connsiteX18-151" fmla="*/ 1714 w 9688"/>
              <a:gd name="connsiteY18-152" fmla="*/ 9913 h 9918"/>
              <a:gd name="connsiteX0-153" fmla="*/ 4634 w 10000"/>
              <a:gd name="connsiteY0-154" fmla="*/ 0 h 10144"/>
              <a:gd name="connsiteX1-155" fmla="*/ 5194 w 10000"/>
              <a:gd name="connsiteY1-156" fmla="*/ 688 h 10144"/>
              <a:gd name="connsiteX2-157" fmla="*/ 5376 w 10000"/>
              <a:gd name="connsiteY2-158" fmla="*/ 1616 h 10144"/>
              <a:gd name="connsiteX3-159" fmla="*/ 5194 w 10000"/>
              <a:gd name="connsiteY3-160" fmla="*/ 2469 h 10144"/>
              <a:gd name="connsiteX4-161" fmla="*/ 5934 w 10000"/>
              <a:gd name="connsiteY4-162" fmla="*/ 3066 h 10144"/>
              <a:gd name="connsiteX5-163" fmla="*/ 6677 w 10000"/>
              <a:gd name="connsiteY5-164" fmla="*/ 3656 h 10144"/>
              <a:gd name="connsiteX6-165" fmla="*/ 7783 w 10000"/>
              <a:gd name="connsiteY6-166" fmla="*/ 4086 h 10144"/>
              <a:gd name="connsiteX7-167" fmla="*/ 7600 w 10000"/>
              <a:gd name="connsiteY7-168" fmla="*/ 4335 h 10144"/>
              <a:gd name="connsiteX8-169" fmla="*/ 9083 w 10000"/>
              <a:gd name="connsiteY8-170" fmla="*/ 4169 h 10144"/>
              <a:gd name="connsiteX9-171" fmla="*/ 9962 w 10000"/>
              <a:gd name="connsiteY9-172" fmla="*/ 4842 h 10144"/>
              <a:gd name="connsiteX10-173" fmla="*/ 7783 w 10000"/>
              <a:gd name="connsiteY10-174" fmla="*/ 6175 h 10144"/>
              <a:gd name="connsiteX11-175" fmla="*/ 6329 w 10000"/>
              <a:gd name="connsiteY11-176" fmla="*/ 6506 h 10144"/>
              <a:gd name="connsiteX12-177" fmla="*/ 5376 w 10000"/>
              <a:gd name="connsiteY12-178" fmla="*/ 6887 h 10144"/>
              <a:gd name="connsiteX13-179" fmla="*/ 4074 w 10000"/>
              <a:gd name="connsiteY13-180" fmla="*/ 6804 h 10144"/>
              <a:gd name="connsiteX14-181" fmla="*/ 2227 w 10000"/>
              <a:gd name="connsiteY14-182" fmla="*/ 7741 h 10144"/>
              <a:gd name="connsiteX15-183" fmla="*/ 926 w 10000"/>
              <a:gd name="connsiteY15-184" fmla="*/ 8331 h 10144"/>
              <a:gd name="connsiteX16-185" fmla="*/ 64 w 10000"/>
              <a:gd name="connsiteY16-186" fmla="*/ 8872 h 10144"/>
              <a:gd name="connsiteX17-187" fmla="*/ 64 w 10000"/>
              <a:gd name="connsiteY17-188" fmla="*/ 9503 h 10144"/>
              <a:gd name="connsiteX18-189" fmla="*/ 1769 w 10000"/>
              <a:gd name="connsiteY18-190" fmla="*/ 9995 h 10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</a:cxnLst>
            <a:rect l="l" t="t" r="r" b="b"/>
            <a:pathLst>
              <a:path w="10000" h="10144">
                <a:moveTo>
                  <a:pt x="4634" y="0"/>
                </a:moveTo>
                <a:cubicBezTo>
                  <a:pt x="4724" y="111"/>
                  <a:pt x="5073" y="416"/>
                  <a:pt x="5194" y="688"/>
                </a:cubicBezTo>
                <a:cubicBezTo>
                  <a:pt x="5315" y="957"/>
                  <a:pt x="5376" y="1317"/>
                  <a:pt x="5376" y="1616"/>
                </a:cubicBezTo>
                <a:cubicBezTo>
                  <a:pt x="5376" y="1915"/>
                  <a:pt x="5103" y="2226"/>
                  <a:pt x="5194" y="2469"/>
                </a:cubicBezTo>
                <a:cubicBezTo>
                  <a:pt x="5285" y="2712"/>
                  <a:pt x="5694" y="2872"/>
                  <a:pt x="5934" y="3066"/>
                </a:cubicBezTo>
                <a:cubicBezTo>
                  <a:pt x="6179" y="3261"/>
                  <a:pt x="6374" y="3483"/>
                  <a:pt x="6677" y="3656"/>
                </a:cubicBezTo>
                <a:cubicBezTo>
                  <a:pt x="6980" y="3828"/>
                  <a:pt x="7631" y="3974"/>
                  <a:pt x="7783" y="4086"/>
                </a:cubicBezTo>
                <a:cubicBezTo>
                  <a:pt x="7932" y="4196"/>
                  <a:pt x="7389" y="4320"/>
                  <a:pt x="7600" y="4335"/>
                </a:cubicBezTo>
                <a:cubicBezTo>
                  <a:pt x="7813" y="4349"/>
                  <a:pt x="8691" y="4086"/>
                  <a:pt x="9083" y="4169"/>
                </a:cubicBezTo>
                <a:cubicBezTo>
                  <a:pt x="9477" y="4251"/>
                  <a:pt x="10173" y="4508"/>
                  <a:pt x="9962" y="4842"/>
                </a:cubicBezTo>
                <a:cubicBezTo>
                  <a:pt x="9749" y="5174"/>
                  <a:pt x="8387" y="5896"/>
                  <a:pt x="7783" y="6175"/>
                </a:cubicBezTo>
                <a:cubicBezTo>
                  <a:pt x="7177" y="6451"/>
                  <a:pt x="6722" y="6387"/>
                  <a:pt x="6329" y="6506"/>
                </a:cubicBezTo>
                <a:cubicBezTo>
                  <a:pt x="5934" y="6624"/>
                  <a:pt x="5752" y="6839"/>
                  <a:pt x="5376" y="6887"/>
                </a:cubicBezTo>
                <a:cubicBezTo>
                  <a:pt x="4997" y="6936"/>
                  <a:pt x="4604" y="6666"/>
                  <a:pt x="4074" y="6804"/>
                </a:cubicBezTo>
                <a:cubicBezTo>
                  <a:pt x="3545" y="6943"/>
                  <a:pt x="2757" y="7484"/>
                  <a:pt x="2227" y="7741"/>
                </a:cubicBezTo>
                <a:cubicBezTo>
                  <a:pt x="1698" y="7999"/>
                  <a:pt x="1287" y="8143"/>
                  <a:pt x="926" y="8331"/>
                </a:cubicBezTo>
                <a:cubicBezTo>
                  <a:pt x="565" y="8520"/>
                  <a:pt x="207" y="8676"/>
                  <a:pt x="64" y="8872"/>
                </a:cubicBezTo>
                <a:cubicBezTo>
                  <a:pt x="-79" y="9067"/>
                  <a:pt x="64" y="9170"/>
                  <a:pt x="64" y="9503"/>
                </a:cubicBezTo>
                <a:cubicBezTo>
                  <a:pt x="64" y="9836"/>
                  <a:pt x="307" y="10420"/>
                  <a:pt x="1769" y="9995"/>
                </a:cubicBezTo>
              </a:path>
            </a:pathLst>
          </a:custGeom>
          <a:noFill/>
          <a:ln w="50800" cmpd="sng">
            <a:solidFill>
              <a:srgbClr val="FF0000"/>
            </a:solidFill>
            <a:round/>
          </a:ln>
          <a:effectLst/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3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4757" name="Freeform 7"/>
          <p:cNvSpPr/>
          <p:nvPr>
            <p:custDataLst>
              <p:tags r:id="rId4"/>
            </p:custDataLst>
          </p:nvPr>
        </p:nvSpPr>
        <p:spPr bwMode="auto">
          <a:xfrm>
            <a:off x="4051300" y="3835400"/>
            <a:ext cx="993775" cy="685800"/>
          </a:xfrm>
          <a:custGeom>
            <a:avLst/>
            <a:gdLst>
              <a:gd name="T0" fmla="*/ 0 w 640"/>
              <a:gd name="T1" fmla="*/ 0 h 576"/>
              <a:gd name="T2" fmla="*/ 48 w 640"/>
              <a:gd name="T3" fmla="*/ 96 h 576"/>
              <a:gd name="T4" fmla="*/ 96 w 640"/>
              <a:gd name="T5" fmla="*/ 192 h 576"/>
              <a:gd name="T6" fmla="*/ 288 w 640"/>
              <a:gd name="T7" fmla="*/ 240 h 576"/>
              <a:gd name="T8" fmla="*/ 432 w 640"/>
              <a:gd name="T9" fmla="*/ 192 h 576"/>
              <a:gd name="T10" fmla="*/ 528 w 640"/>
              <a:gd name="T11" fmla="*/ 288 h 576"/>
              <a:gd name="T12" fmla="*/ 624 w 640"/>
              <a:gd name="T13" fmla="*/ 432 h 576"/>
              <a:gd name="T14" fmla="*/ 624 w 640"/>
              <a:gd name="T15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0" h="576">
                <a:moveTo>
                  <a:pt x="0" y="0"/>
                </a:moveTo>
                <a:cubicBezTo>
                  <a:pt x="16" y="32"/>
                  <a:pt x="32" y="64"/>
                  <a:pt x="48" y="96"/>
                </a:cubicBezTo>
                <a:cubicBezTo>
                  <a:pt x="64" y="128"/>
                  <a:pt x="56" y="168"/>
                  <a:pt x="96" y="192"/>
                </a:cubicBezTo>
                <a:cubicBezTo>
                  <a:pt x="136" y="216"/>
                  <a:pt x="232" y="240"/>
                  <a:pt x="288" y="240"/>
                </a:cubicBezTo>
                <a:cubicBezTo>
                  <a:pt x="344" y="240"/>
                  <a:pt x="392" y="184"/>
                  <a:pt x="432" y="192"/>
                </a:cubicBezTo>
                <a:cubicBezTo>
                  <a:pt x="472" y="200"/>
                  <a:pt x="496" y="248"/>
                  <a:pt x="528" y="288"/>
                </a:cubicBezTo>
                <a:cubicBezTo>
                  <a:pt x="560" y="328"/>
                  <a:pt x="608" y="384"/>
                  <a:pt x="624" y="432"/>
                </a:cubicBezTo>
                <a:cubicBezTo>
                  <a:pt x="640" y="480"/>
                  <a:pt x="624" y="544"/>
                  <a:pt x="624" y="576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</a:ln>
          <a:effectLst/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3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8422" name="组合 39"/>
          <p:cNvGrpSpPr>
            <a:grpSpLocks/>
          </p:cNvGrpSpPr>
          <p:nvPr/>
        </p:nvGrpSpPr>
        <p:grpSpPr bwMode="auto">
          <a:xfrm>
            <a:off x="2868613" y="3581400"/>
            <a:ext cx="858837" cy="2116138"/>
            <a:chOff x="4002625" y="3028272"/>
            <a:chExt cx="1144703" cy="2823479"/>
          </a:xfrm>
        </p:grpSpPr>
        <p:sp>
          <p:nvSpPr>
            <p:cNvPr id="188423" name="Freeform 6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083029" y="3028272"/>
              <a:ext cx="1064299" cy="2264290"/>
            </a:xfrm>
            <a:custGeom>
              <a:avLst/>
              <a:gdLst>
                <a:gd name="T0" fmla="*/ 4752 w 10000"/>
                <a:gd name="T1" fmla="*/ 101 h 10026"/>
                <a:gd name="T2" fmla="*/ 2413 w 10000"/>
                <a:gd name="T3" fmla="*/ 172 h 10026"/>
                <a:gd name="T4" fmla="*/ 24 w 10000"/>
                <a:gd name="T5" fmla="*/ 1765 h 10026"/>
                <a:gd name="T6" fmla="*/ 1212 w 10000"/>
                <a:gd name="T7" fmla="*/ 2685 h 10026"/>
                <a:gd name="T8" fmla="*/ 1500 w 10000"/>
                <a:gd name="T9" fmla="*/ 3239 h 10026"/>
                <a:gd name="T10" fmla="*/ 2941 w 10000"/>
                <a:gd name="T11" fmla="*/ 3404 h 10026"/>
                <a:gd name="T12" fmla="*/ 5537 w 10000"/>
                <a:gd name="T13" fmla="*/ 4124 h 10026"/>
                <a:gd name="T14" fmla="*/ 7927 w 10000"/>
                <a:gd name="T15" fmla="*/ 5542 h 10026"/>
                <a:gd name="T16" fmla="*/ 8791 w 10000"/>
                <a:gd name="T17" fmla="*/ 6201 h 10026"/>
                <a:gd name="T18" fmla="*/ 9985 w 10000"/>
                <a:gd name="T19" fmla="*/ 7135 h 10026"/>
                <a:gd name="T20" fmla="*/ 7871 w 10000"/>
                <a:gd name="T21" fmla="*/ 8443 h 10026"/>
                <a:gd name="T22" fmla="*/ 6877 w 10000"/>
                <a:gd name="T23" fmla="*/ 8753 h 10026"/>
                <a:gd name="T24" fmla="*/ 8455 w 10000"/>
                <a:gd name="T25" fmla="*/ 9350 h 10026"/>
                <a:gd name="T26" fmla="*/ 8377 w 10000"/>
                <a:gd name="T27" fmla="*/ 10010 h 10026"/>
                <a:gd name="T28" fmla="*/ 9325 w 10000"/>
                <a:gd name="T29" fmla="*/ 10000 h 10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00" h="10026">
                  <a:moveTo>
                    <a:pt x="4752" y="101"/>
                  </a:moveTo>
                  <a:cubicBezTo>
                    <a:pt x="4338" y="94"/>
                    <a:pt x="2954" y="-165"/>
                    <a:pt x="2413" y="172"/>
                  </a:cubicBezTo>
                  <a:cubicBezTo>
                    <a:pt x="1873" y="507"/>
                    <a:pt x="224" y="1346"/>
                    <a:pt x="24" y="1765"/>
                  </a:cubicBezTo>
                  <a:cubicBezTo>
                    <a:pt x="-177" y="2184"/>
                    <a:pt x="965" y="2440"/>
                    <a:pt x="1212" y="2685"/>
                  </a:cubicBezTo>
                  <a:cubicBezTo>
                    <a:pt x="1458" y="2932"/>
                    <a:pt x="1212" y="3121"/>
                    <a:pt x="1500" y="3239"/>
                  </a:cubicBezTo>
                  <a:cubicBezTo>
                    <a:pt x="1787" y="3361"/>
                    <a:pt x="2273" y="3254"/>
                    <a:pt x="2941" y="3404"/>
                  </a:cubicBezTo>
                  <a:cubicBezTo>
                    <a:pt x="3607" y="3553"/>
                    <a:pt x="4705" y="3768"/>
                    <a:pt x="5537" y="4124"/>
                  </a:cubicBezTo>
                  <a:cubicBezTo>
                    <a:pt x="6368" y="4480"/>
                    <a:pt x="7384" y="5195"/>
                    <a:pt x="7927" y="5542"/>
                  </a:cubicBezTo>
                  <a:cubicBezTo>
                    <a:pt x="8469" y="5889"/>
                    <a:pt x="8448" y="5935"/>
                    <a:pt x="8791" y="6201"/>
                  </a:cubicBezTo>
                  <a:cubicBezTo>
                    <a:pt x="9134" y="6468"/>
                    <a:pt x="10139" y="6762"/>
                    <a:pt x="9985" y="7135"/>
                  </a:cubicBezTo>
                  <a:cubicBezTo>
                    <a:pt x="9832" y="7509"/>
                    <a:pt x="8389" y="8173"/>
                    <a:pt x="7871" y="8443"/>
                  </a:cubicBezTo>
                  <a:cubicBezTo>
                    <a:pt x="7353" y="8713"/>
                    <a:pt x="6780" y="8602"/>
                    <a:pt x="6877" y="8753"/>
                  </a:cubicBezTo>
                  <a:cubicBezTo>
                    <a:pt x="6974" y="8904"/>
                    <a:pt x="8205" y="9140"/>
                    <a:pt x="8455" y="9350"/>
                  </a:cubicBezTo>
                  <a:cubicBezTo>
                    <a:pt x="8705" y="9560"/>
                    <a:pt x="8232" y="9902"/>
                    <a:pt x="8377" y="10010"/>
                  </a:cubicBezTo>
                  <a:cubicBezTo>
                    <a:pt x="8522" y="10118"/>
                    <a:pt x="9181" y="9642"/>
                    <a:pt x="9325" y="10000"/>
                  </a:cubicBezTo>
                </a:path>
              </a:pathLst>
            </a:custGeom>
            <a:noFill/>
            <a:ln w="63500" algn="ctr">
              <a:solidFill>
                <a:srgbClr val="C8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30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8424" name="Freeform 9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4002625" y="3733613"/>
              <a:ext cx="916185" cy="2118138"/>
            </a:xfrm>
            <a:custGeom>
              <a:avLst/>
              <a:gdLst>
                <a:gd name="T0" fmla="*/ 2474 w 10644"/>
                <a:gd name="T1" fmla="*/ 0 h 9563"/>
                <a:gd name="T2" fmla="*/ 2781 w 10644"/>
                <a:gd name="T3" fmla="*/ 892 h 9563"/>
                <a:gd name="T4" fmla="*/ 1 w 10644"/>
                <a:gd name="T5" fmla="*/ 1868 h 9563"/>
                <a:gd name="T6" fmla="*/ 3116 w 10644"/>
                <a:gd name="T7" fmla="*/ 2690 h 9563"/>
                <a:gd name="T8" fmla="*/ 4670 w 10644"/>
                <a:gd name="T9" fmla="*/ 3702 h 9563"/>
                <a:gd name="T10" fmla="*/ 2400 w 10644"/>
                <a:gd name="T11" fmla="*/ 4268 h 9563"/>
                <a:gd name="T12" fmla="*/ 3598 w 10644"/>
                <a:gd name="T13" fmla="*/ 4874 h 9563"/>
                <a:gd name="T14" fmla="*/ 3957 w 10644"/>
                <a:gd name="T15" fmla="*/ 5814 h 9563"/>
                <a:gd name="T16" fmla="*/ 4721 w 10644"/>
                <a:gd name="T17" fmla="*/ 6858 h 9563"/>
                <a:gd name="T18" fmla="*/ 5306 w 10644"/>
                <a:gd name="T19" fmla="*/ 7638 h 9563"/>
                <a:gd name="T20" fmla="*/ 8139 w 10644"/>
                <a:gd name="T21" fmla="*/ 8134 h 9563"/>
                <a:gd name="T22" fmla="*/ 10616 w 10644"/>
                <a:gd name="T23" fmla="*/ 8990 h 9563"/>
                <a:gd name="T24" fmla="*/ 9847 w 10644"/>
                <a:gd name="T25" fmla="*/ 9563 h 9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44" h="9563">
                  <a:moveTo>
                    <a:pt x="2474" y="0"/>
                  </a:moveTo>
                  <a:cubicBezTo>
                    <a:pt x="2244" y="152"/>
                    <a:pt x="3194" y="581"/>
                    <a:pt x="2781" y="892"/>
                  </a:cubicBezTo>
                  <a:cubicBezTo>
                    <a:pt x="2370" y="1203"/>
                    <a:pt x="-54" y="1567"/>
                    <a:pt x="1" y="1868"/>
                  </a:cubicBezTo>
                  <a:cubicBezTo>
                    <a:pt x="58" y="2168"/>
                    <a:pt x="2338" y="2384"/>
                    <a:pt x="3116" y="2690"/>
                  </a:cubicBezTo>
                  <a:cubicBezTo>
                    <a:pt x="3895" y="2995"/>
                    <a:pt x="4790" y="3438"/>
                    <a:pt x="4670" y="3702"/>
                  </a:cubicBezTo>
                  <a:cubicBezTo>
                    <a:pt x="4550" y="3965"/>
                    <a:pt x="2578" y="4072"/>
                    <a:pt x="2400" y="4268"/>
                  </a:cubicBezTo>
                  <a:cubicBezTo>
                    <a:pt x="2221" y="4463"/>
                    <a:pt x="3339" y="4616"/>
                    <a:pt x="3598" y="4874"/>
                  </a:cubicBezTo>
                  <a:cubicBezTo>
                    <a:pt x="3858" y="5130"/>
                    <a:pt x="3770" y="5482"/>
                    <a:pt x="3957" y="5814"/>
                  </a:cubicBezTo>
                  <a:cubicBezTo>
                    <a:pt x="4145" y="6145"/>
                    <a:pt x="4497" y="6554"/>
                    <a:pt x="4721" y="6858"/>
                  </a:cubicBezTo>
                  <a:cubicBezTo>
                    <a:pt x="4947" y="7163"/>
                    <a:pt x="4737" y="7426"/>
                    <a:pt x="5306" y="7638"/>
                  </a:cubicBezTo>
                  <a:cubicBezTo>
                    <a:pt x="5877" y="7851"/>
                    <a:pt x="7254" y="7909"/>
                    <a:pt x="8139" y="8134"/>
                  </a:cubicBezTo>
                  <a:cubicBezTo>
                    <a:pt x="9024" y="8359"/>
                    <a:pt x="10331" y="8752"/>
                    <a:pt x="10616" y="8990"/>
                  </a:cubicBezTo>
                  <a:cubicBezTo>
                    <a:pt x="10901" y="9228"/>
                    <a:pt x="8904" y="9297"/>
                    <a:pt x="9847" y="9563"/>
                  </a:cubicBezTo>
                </a:path>
              </a:pathLst>
            </a:custGeom>
            <a:noFill/>
            <a:ln w="38100" algn="ctr">
              <a:solidFill>
                <a:srgbClr val="C8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30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88425" name="组合 42"/>
          <p:cNvGrpSpPr>
            <a:grpSpLocks/>
          </p:cNvGrpSpPr>
          <p:nvPr/>
        </p:nvGrpSpPr>
        <p:grpSpPr bwMode="auto">
          <a:xfrm>
            <a:off x="5260975" y="3302000"/>
            <a:ext cx="685800" cy="1530350"/>
            <a:chOff x="7192335" y="2656188"/>
            <a:chExt cx="915843" cy="2041352"/>
          </a:xfrm>
        </p:grpSpPr>
        <p:sp>
          <p:nvSpPr>
            <p:cNvPr id="188426" name="Text Box 10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7574778" y="2656188"/>
              <a:ext cx="533400" cy="49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勒</a:t>
              </a:r>
            </a:p>
          </p:txBody>
        </p:sp>
        <p:sp>
          <p:nvSpPr>
            <p:cNvPr id="188427" name="Text Box 11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7408528" y="3421470"/>
              <a:ext cx="457200" cy="49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拿</a:t>
              </a:r>
            </a:p>
          </p:txBody>
        </p:sp>
        <p:sp>
          <p:nvSpPr>
            <p:cNvPr id="188428" name="Text Box 12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7192335" y="4205098"/>
              <a:ext cx="457200" cy="49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河</a:t>
              </a:r>
            </a:p>
          </p:txBody>
        </p:sp>
      </p:grpSp>
      <p:grpSp>
        <p:nvGrpSpPr>
          <p:cNvPr id="188429" name="组合 41"/>
          <p:cNvGrpSpPr>
            <a:grpSpLocks/>
          </p:cNvGrpSpPr>
          <p:nvPr/>
        </p:nvGrpSpPr>
        <p:grpSpPr bwMode="auto">
          <a:xfrm>
            <a:off x="4016375" y="3513138"/>
            <a:ext cx="514350" cy="1970087"/>
            <a:chOff x="5532820" y="2938743"/>
            <a:chExt cx="685800" cy="2626043"/>
          </a:xfrm>
        </p:grpSpPr>
        <p:sp>
          <p:nvSpPr>
            <p:cNvPr id="188430" name="Text Box 18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532820" y="2938743"/>
              <a:ext cx="533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叶</a:t>
              </a:r>
            </a:p>
          </p:txBody>
        </p:sp>
        <p:sp>
          <p:nvSpPr>
            <p:cNvPr id="188431" name="Text Box 19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532820" y="3700743"/>
              <a:ext cx="533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尼</a:t>
              </a:r>
            </a:p>
          </p:txBody>
        </p:sp>
        <p:sp>
          <p:nvSpPr>
            <p:cNvPr id="188432" name="Text Box 20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5609020" y="4462742"/>
              <a:ext cx="533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塞</a:t>
              </a:r>
            </a:p>
          </p:txBody>
        </p:sp>
        <p:sp>
          <p:nvSpPr>
            <p:cNvPr id="188433" name="Text Box 21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5761420" y="5072343"/>
              <a:ext cx="4572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河</a:t>
              </a:r>
            </a:p>
          </p:txBody>
        </p:sp>
      </p:grpSp>
      <p:grpSp>
        <p:nvGrpSpPr>
          <p:cNvPr id="188434" name="组合 40"/>
          <p:cNvGrpSpPr>
            <a:grpSpLocks/>
          </p:cNvGrpSpPr>
          <p:nvPr/>
        </p:nvGrpSpPr>
        <p:grpSpPr bwMode="auto">
          <a:xfrm>
            <a:off x="3057525" y="3698875"/>
            <a:ext cx="577850" cy="1498600"/>
            <a:chOff x="4254690" y="3186752"/>
            <a:chExt cx="770988" cy="1997788"/>
          </a:xfrm>
        </p:grpSpPr>
        <p:sp>
          <p:nvSpPr>
            <p:cNvPr id="188435" name="Text Box 22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254690" y="3186752"/>
              <a:ext cx="609600" cy="49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鄂</a:t>
              </a:r>
            </a:p>
          </p:txBody>
        </p:sp>
        <p:sp>
          <p:nvSpPr>
            <p:cNvPr id="188436" name="Text Box 2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261747" y="3993298"/>
              <a:ext cx="609600" cy="49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毕</a:t>
              </a:r>
            </a:p>
          </p:txBody>
        </p:sp>
        <p:sp>
          <p:nvSpPr>
            <p:cNvPr id="188437" name="Text Box 24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339878" y="4692098"/>
              <a:ext cx="685800" cy="49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河</a:t>
              </a:r>
            </a:p>
          </p:txBody>
        </p:sp>
      </p:grpSp>
      <p:sp>
        <p:nvSpPr>
          <p:cNvPr id="74774" name="Freeform 25"/>
          <p:cNvSpPr/>
          <p:nvPr>
            <p:custDataLst>
              <p:tags r:id="rId5"/>
            </p:custDataLst>
          </p:nvPr>
        </p:nvSpPr>
        <p:spPr bwMode="auto">
          <a:xfrm>
            <a:off x="1065213" y="3300413"/>
            <a:ext cx="733425" cy="1570037"/>
          </a:xfrm>
          <a:custGeom>
            <a:avLst/>
            <a:gdLst>
              <a:gd name="T0" fmla="*/ 24 w 744"/>
              <a:gd name="T1" fmla="*/ 1079 h 1079"/>
              <a:gd name="T2" fmla="*/ 24 w 744"/>
              <a:gd name="T3" fmla="*/ 791 h 1079"/>
              <a:gd name="T4" fmla="*/ 168 w 744"/>
              <a:gd name="T5" fmla="*/ 695 h 1079"/>
              <a:gd name="T6" fmla="*/ 264 w 744"/>
              <a:gd name="T7" fmla="*/ 695 h 1079"/>
              <a:gd name="T8" fmla="*/ 381 w 744"/>
              <a:gd name="T9" fmla="*/ 661 h 1079"/>
              <a:gd name="T10" fmla="*/ 357 w 744"/>
              <a:gd name="T11" fmla="*/ 588 h 1079"/>
              <a:gd name="T12" fmla="*/ 456 w 744"/>
              <a:gd name="T13" fmla="*/ 551 h 1079"/>
              <a:gd name="T14" fmla="*/ 408 w 744"/>
              <a:gd name="T15" fmla="*/ 407 h 1079"/>
              <a:gd name="T16" fmla="*/ 332 w 744"/>
              <a:gd name="T17" fmla="*/ 269 h 1079"/>
              <a:gd name="T18" fmla="*/ 360 w 744"/>
              <a:gd name="T19" fmla="*/ 215 h 1079"/>
              <a:gd name="T20" fmla="*/ 312 w 744"/>
              <a:gd name="T21" fmla="*/ 119 h 1079"/>
              <a:gd name="T22" fmla="*/ 332 w 744"/>
              <a:gd name="T23" fmla="*/ 0 h 1079"/>
              <a:gd name="T24" fmla="*/ 456 w 744"/>
              <a:gd name="T25" fmla="*/ 119 h 1079"/>
              <a:gd name="T26" fmla="*/ 648 w 744"/>
              <a:gd name="T27" fmla="*/ 167 h 1079"/>
              <a:gd name="T28" fmla="*/ 744 w 744"/>
              <a:gd name="T29" fmla="*/ 263 h 1079"/>
              <a:gd name="connsiteX0" fmla="*/ 187 w 10185"/>
              <a:gd name="connsiteY0" fmla="*/ 10000 h 10000"/>
              <a:gd name="connsiteX1" fmla="*/ 187 w 10185"/>
              <a:gd name="connsiteY1" fmla="*/ 7331 h 10000"/>
              <a:gd name="connsiteX2" fmla="*/ 2122 w 10185"/>
              <a:gd name="connsiteY2" fmla="*/ 6441 h 10000"/>
              <a:gd name="connsiteX3" fmla="*/ 3412 w 10185"/>
              <a:gd name="connsiteY3" fmla="*/ 6441 h 10000"/>
              <a:gd name="connsiteX4" fmla="*/ 4985 w 10185"/>
              <a:gd name="connsiteY4" fmla="*/ 6126 h 10000"/>
              <a:gd name="connsiteX5" fmla="*/ 4662 w 10185"/>
              <a:gd name="connsiteY5" fmla="*/ 5449 h 10000"/>
              <a:gd name="connsiteX6" fmla="*/ 5993 w 10185"/>
              <a:gd name="connsiteY6" fmla="*/ 5107 h 10000"/>
              <a:gd name="connsiteX7" fmla="*/ 5348 w 10185"/>
              <a:gd name="connsiteY7" fmla="*/ 3772 h 10000"/>
              <a:gd name="connsiteX8" fmla="*/ 4326 w 10185"/>
              <a:gd name="connsiteY8" fmla="*/ 2493 h 10000"/>
              <a:gd name="connsiteX9" fmla="*/ 4703 w 10185"/>
              <a:gd name="connsiteY9" fmla="*/ 1993 h 10000"/>
              <a:gd name="connsiteX10" fmla="*/ 4058 w 10185"/>
              <a:gd name="connsiteY10" fmla="*/ 1103 h 10000"/>
              <a:gd name="connsiteX11" fmla="*/ 4326 w 10185"/>
              <a:gd name="connsiteY11" fmla="*/ 0 h 10000"/>
              <a:gd name="connsiteX12" fmla="*/ 5993 w 10185"/>
              <a:gd name="connsiteY12" fmla="*/ 1103 h 10000"/>
              <a:gd name="connsiteX13" fmla="*/ 9976 w 10185"/>
              <a:gd name="connsiteY13" fmla="*/ 1510 h 10000"/>
              <a:gd name="connsiteX14" fmla="*/ 9864 w 10185"/>
              <a:gd name="connsiteY14" fmla="*/ 2437 h 10000"/>
              <a:gd name="connsiteX0-1" fmla="*/ 187 w 10321"/>
              <a:gd name="connsiteY0-2" fmla="*/ 10000 h 10000"/>
              <a:gd name="connsiteX1-3" fmla="*/ 187 w 10321"/>
              <a:gd name="connsiteY1-4" fmla="*/ 7331 h 10000"/>
              <a:gd name="connsiteX2-5" fmla="*/ 2122 w 10321"/>
              <a:gd name="connsiteY2-6" fmla="*/ 6441 h 10000"/>
              <a:gd name="connsiteX3-7" fmla="*/ 3412 w 10321"/>
              <a:gd name="connsiteY3-8" fmla="*/ 6441 h 10000"/>
              <a:gd name="connsiteX4-9" fmla="*/ 4985 w 10321"/>
              <a:gd name="connsiteY4-10" fmla="*/ 6126 h 10000"/>
              <a:gd name="connsiteX5-11" fmla="*/ 4662 w 10321"/>
              <a:gd name="connsiteY5-12" fmla="*/ 5449 h 10000"/>
              <a:gd name="connsiteX6-13" fmla="*/ 5993 w 10321"/>
              <a:gd name="connsiteY6-14" fmla="*/ 5107 h 10000"/>
              <a:gd name="connsiteX7-15" fmla="*/ 5348 w 10321"/>
              <a:gd name="connsiteY7-16" fmla="*/ 3772 h 10000"/>
              <a:gd name="connsiteX8-17" fmla="*/ 4326 w 10321"/>
              <a:gd name="connsiteY8-18" fmla="*/ 2493 h 10000"/>
              <a:gd name="connsiteX9-19" fmla="*/ 4703 w 10321"/>
              <a:gd name="connsiteY9-20" fmla="*/ 1993 h 10000"/>
              <a:gd name="connsiteX10-21" fmla="*/ 4058 w 10321"/>
              <a:gd name="connsiteY10-22" fmla="*/ 1103 h 10000"/>
              <a:gd name="connsiteX11-23" fmla="*/ 4326 w 10321"/>
              <a:gd name="connsiteY11-24" fmla="*/ 0 h 10000"/>
              <a:gd name="connsiteX12-25" fmla="*/ 5993 w 10321"/>
              <a:gd name="connsiteY12-26" fmla="*/ 1103 h 10000"/>
              <a:gd name="connsiteX13-27" fmla="*/ 9976 w 10321"/>
              <a:gd name="connsiteY13-28" fmla="*/ 1510 h 10000"/>
              <a:gd name="connsiteX14-29" fmla="*/ 10321 w 10321"/>
              <a:gd name="connsiteY14-30" fmla="*/ 458 h 10000"/>
              <a:gd name="connsiteX0-31" fmla="*/ 187 w 10321"/>
              <a:gd name="connsiteY0-32" fmla="*/ 10000 h 10000"/>
              <a:gd name="connsiteX1-33" fmla="*/ 187 w 10321"/>
              <a:gd name="connsiteY1-34" fmla="*/ 7331 h 10000"/>
              <a:gd name="connsiteX2-35" fmla="*/ 2122 w 10321"/>
              <a:gd name="connsiteY2-36" fmla="*/ 6441 h 10000"/>
              <a:gd name="connsiteX3-37" fmla="*/ 3412 w 10321"/>
              <a:gd name="connsiteY3-38" fmla="*/ 6441 h 10000"/>
              <a:gd name="connsiteX4-39" fmla="*/ 4985 w 10321"/>
              <a:gd name="connsiteY4-40" fmla="*/ 6126 h 10000"/>
              <a:gd name="connsiteX5-41" fmla="*/ 4662 w 10321"/>
              <a:gd name="connsiteY5-42" fmla="*/ 5449 h 10000"/>
              <a:gd name="connsiteX6-43" fmla="*/ 5993 w 10321"/>
              <a:gd name="connsiteY6-44" fmla="*/ 5107 h 10000"/>
              <a:gd name="connsiteX7-45" fmla="*/ 5348 w 10321"/>
              <a:gd name="connsiteY7-46" fmla="*/ 3772 h 10000"/>
              <a:gd name="connsiteX8-47" fmla="*/ 4326 w 10321"/>
              <a:gd name="connsiteY8-48" fmla="*/ 2493 h 10000"/>
              <a:gd name="connsiteX9-49" fmla="*/ 4703 w 10321"/>
              <a:gd name="connsiteY9-50" fmla="*/ 1993 h 10000"/>
              <a:gd name="connsiteX10-51" fmla="*/ 4058 w 10321"/>
              <a:gd name="connsiteY10-52" fmla="*/ 1103 h 10000"/>
              <a:gd name="connsiteX11-53" fmla="*/ 4326 w 10321"/>
              <a:gd name="connsiteY11-54" fmla="*/ 0 h 10000"/>
              <a:gd name="connsiteX12-55" fmla="*/ 7304 w 10321"/>
              <a:gd name="connsiteY12-56" fmla="*/ 988 h 10000"/>
              <a:gd name="connsiteX13-57" fmla="*/ 9976 w 10321"/>
              <a:gd name="connsiteY13-58" fmla="*/ 1510 h 10000"/>
              <a:gd name="connsiteX14-59" fmla="*/ 10321 w 10321"/>
              <a:gd name="connsiteY14-60" fmla="*/ 458 h 10000"/>
              <a:gd name="connsiteX0-61" fmla="*/ 187 w 10321"/>
              <a:gd name="connsiteY0-62" fmla="*/ 10000 h 10000"/>
              <a:gd name="connsiteX1-63" fmla="*/ 187 w 10321"/>
              <a:gd name="connsiteY1-64" fmla="*/ 7331 h 10000"/>
              <a:gd name="connsiteX2-65" fmla="*/ 2122 w 10321"/>
              <a:gd name="connsiteY2-66" fmla="*/ 6441 h 10000"/>
              <a:gd name="connsiteX3-67" fmla="*/ 3412 w 10321"/>
              <a:gd name="connsiteY3-68" fmla="*/ 6441 h 10000"/>
              <a:gd name="connsiteX4-69" fmla="*/ 4985 w 10321"/>
              <a:gd name="connsiteY4-70" fmla="*/ 6126 h 10000"/>
              <a:gd name="connsiteX5-71" fmla="*/ 4662 w 10321"/>
              <a:gd name="connsiteY5-72" fmla="*/ 5449 h 10000"/>
              <a:gd name="connsiteX6-73" fmla="*/ 7456 w 10321"/>
              <a:gd name="connsiteY6-74" fmla="*/ 4896 h 10000"/>
              <a:gd name="connsiteX7-75" fmla="*/ 5348 w 10321"/>
              <a:gd name="connsiteY7-76" fmla="*/ 3772 h 10000"/>
              <a:gd name="connsiteX8-77" fmla="*/ 4326 w 10321"/>
              <a:gd name="connsiteY8-78" fmla="*/ 2493 h 10000"/>
              <a:gd name="connsiteX9-79" fmla="*/ 4703 w 10321"/>
              <a:gd name="connsiteY9-80" fmla="*/ 1993 h 10000"/>
              <a:gd name="connsiteX10-81" fmla="*/ 4058 w 10321"/>
              <a:gd name="connsiteY10-82" fmla="*/ 1103 h 10000"/>
              <a:gd name="connsiteX11-83" fmla="*/ 4326 w 10321"/>
              <a:gd name="connsiteY11-84" fmla="*/ 0 h 10000"/>
              <a:gd name="connsiteX12-85" fmla="*/ 7304 w 10321"/>
              <a:gd name="connsiteY12-86" fmla="*/ 988 h 10000"/>
              <a:gd name="connsiteX13-87" fmla="*/ 9976 w 10321"/>
              <a:gd name="connsiteY13-88" fmla="*/ 1510 h 10000"/>
              <a:gd name="connsiteX14-89" fmla="*/ 10321 w 10321"/>
              <a:gd name="connsiteY14-90" fmla="*/ 458 h 10000"/>
              <a:gd name="connsiteX0-91" fmla="*/ 187 w 10321"/>
              <a:gd name="connsiteY0-92" fmla="*/ 10000 h 10000"/>
              <a:gd name="connsiteX1-93" fmla="*/ 187 w 10321"/>
              <a:gd name="connsiteY1-94" fmla="*/ 7331 h 10000"/>
              <a:gd name="connsiteX2-95" fmla="*/ 2122 w 10321"/>
              <a:gd name="connsiteY2-96" fmla="*/ 6441 h 10000"/>
              <a:gd name="connsiteX3-97" fmla="*/ 3412 w 10321"/>
              <a:gd name="connsiteY3-98" fmla="*/ 6441 h 10000"/>
              <a:gd name="connsiteX4-99" fmla="*/ 4985 w 10321"/>
              <a:gd name="connsiteY4-100" fmla="*/ 6126 h 10000"/>
              <a:gd name="connsiteX5-101" fmla="*/ 4662 w 10321"/>
              <a:gd name="connsiteY5-102" fmla="*/ 5449 h 10000"/>
              <a:gd name="connsiteX6-103" fmla="*/ 7456 w 10321"/>
              <a:gd name="connsiteY6-104" fmla="*/ 4896 h 10000"/>
              <a:gd name="connsiteX7-105" fmla="*/ 6232 w 10321"/>
              <a:gd name="connsiteY7-106" fmla="*/ 3695 h 10000"/>
              <a:gd name="connsiteX8-107" fmla="*/ 4326 w 10321"/>
              <a:gd name="connsiteY8-108" fmla="*/ 2493 h 10000"/>
              <a:gd name="connsiteX9-109" fmla="*/ 4703 w 10321"/>
              <a:gd name="connsiteY9-110" fmla="*/ 1993 h 10000"/>
              <a:gd name="connsiteX10-111" fmla="*/ 4058 w 10321"/>
              <a:gd name="connsiteY10-112" fmla="*/ 1103 h 10000"/>
              <a:gd name="connsiteX11-113" fmla="*/ 4326 w 10321"/>
              <a:gd name="connsiteY11-114" fmla="*/ 0 h 10000"/>
              <a:gd name="connsiteX12-115" fmla="*/ 7304 w 10321"/>
              <a:gd name="connsiteY12-116" fmla="*/ 988 h 10000"/>
              <a:gd name="connsiteX13-117" fmla="*/ 9976 w 10321"/>
              <a:gd name="connsiteY13-118" fmla="*/ 1510 h 10000"/>
              <a:gd name="connsiteX14-119" fmla="*/ 10321 w 10321"/>
              <a:gd name="connsiteY14-120" fmla="*/ 458 h 10000"/>
              <a:gd name="connsiteX0-121" fmla="*/ 187 w 10321"/>
              <a:gd name="connsiteY0-122" fmla="*/ 10000 h 10000"/>
              <a:gd name="connsiteX1-123" fmla="*/ 187 w 10321"/>
              <a:gd name="connsiteY1-124" fmla="*/ 7331 h 10000"/>
              <a:gd name="connsiteX2-125" fmla="*/ 2122 w 10321"/>
              <a:gd name="connsiteY2-126" fmla="*/ 6441 h 10000"/>
              <a:gd name="connsiteX3-127" fmla="*/ 3412 w 10321"/>
              <a:gd name="connsiteY3-128" fmla="*/ 6441 h 10000"/>
              <a:gd name="connsiteX4-129" fmla="*/ 4985 w 10321"/>
              <a:gd name="connsiteY4-130" fmla="*/ 6126 h 10000"/>
              <a:gd name="connsiteX5-131" fmla="*/ 4662 w 10321"/>
              <a:gd name="connsiteY5-132" fmla="*/ 5449 h 10000"/>
              <a:gd name="connsiteX6-133" fmla="*/ 7456 w 10321"/>
              <a:gd name="connsiteY6-134" fmla="*/ 4896 h 10000"/>
              <a:gd name="connsiteX7-135" fmla="*/ 6232 w 10321"/>
              <a:gd name="connsiteY7-136" fmla="*/ 3695 h 10000"/>
              <a:gd name="connsiteX8-137" fmla="*/ 5820 w 10321"/>
              <a:gd name="connsiteY8-138" fmla="*/ 2493 h 10000"/>
              <a:gd name="connsiteX9-139" fmla="*/ 4703 w 10321"/>
              <a:gd name="connsiteY9-140" fmla="*/ 1993 h 10000"/>
              <a:gd name="connsiteX10-141" fmla="*/ 4058 w 10321"/>
              <a:gd name="connsiteY10-142" fmla="*/ 1103 h 10000"/>
              <a:gd name="connsiteX11-143" fmla="*/ 4326 w 10321"/>
              <a:gd name="connsiteY11-144" fmla="*/ 0 h 10000"/>
              <a:gd name="connsiteX12-145" fmla="*/ 7304 w 10321"/>
              <a:gd name="connsiteY12-146" fmla="*/ 988 h 10000"/>
              <a:gd name="connsiteX13-147" fmla="*/ 9976 w 10321"/>
              <a:gd name="connsiteY13-148" fmla="*/ 1510 h 10000"/>
              <a:gd name="connsiteX14-149" fmla="*/ 10321 w 10321"/>
              <a:gd name="connsiteY14-150" fmla="*/ 458 h 10000"/>
              <a:gd name="connsiteX0-151" fmla="*/ 187 w 10321"/>
              <a:gd name="connsiteY0-152" fmla="*/ 10000 h 10000"/>
              <a:gd name="connsiteX1-153" fmla="*/ 187 w 10321"/>
              <a:gd name="connsiteY1-154" fmla="*/ 7331 h 10000"/>
              <a:gd name="connsiteX2-155" fmla="*/ 2122 w 10321"/>
              <a:gd name="connsiteY2-156" fmla="*/ 6441 h 10000"/>
              <a:gd name="connsiteX3-157" fmla="*/ 3412 w 10321"/>
              <a:gd name="connsiteY3-158" fmla="*/ 6441 h 10000"/>
              <a:gd name="connsiteX4-159" fmla="*/ 4985 w 10321"/>
              <a:gd name="connsiteY4-160" fmla="*/ 6126 h 10000"/>
              <a:gd name="connsiteX5-161" fmla="*/ 4662 w 10321"/>
              <a:gd name="connsiteY5-162" fmla="*/ 5449 h 10000"/>
              <a:gd name="connsiteX6-163" fmla="*/ 7456 w 10321"/>
              <a:gd name="connsiteY6-164" fmla="*/ 4896 h 10000"/>
              <a:gd name="connsiteX7-165" fmla="*/ 6232 w 10321"/>
              <a:gd name="connsiteY7-166" fmla="*/ 3695 h 10000"/>
              <a:gd name="connsiteX8-167" fmla="*/ 5820 w 10321"/>
              <a:gd name="connsiteY8-168" fmla="*/ 2493 h 10000"/>
              <a:gd name="connsiteX9-169" fmla="*/ 5221 w 10321"/>
              <a:gd name="connsiteY9-170" fmla="*/ 1666 h 10000"/>
              <a:gd name="connsiteX10-171" fmla="*/ 4058 w 10321"/>
              <a:gd name="connsiteY10-172" fmla="*/ 1103 h 10000"/>
              <a:gd name="connsiteX11-173" fmla="*/ 4326 w 10321"/>
              <a:gd name="connsiteY11-174" fmla="*/ 0 h 10000"/>
              <a:gd name="connsiteX12-175" fmla="*/ 7304 w 10321"/>
              <a:gd name="connsiteY12-176" fmla="*/ 988 h 10000"/>
              <a:gd name="connsiteX13-177" fmla="*/ 9976 w 10321"/>
              <a:gd name="connsiteY13-178" fmla="*/ 1510 h 10000"/>
              <a:gd name="connsiteX14-179" fmla="*/ 10321 w 10321"/>
              <a:gd name="connsiteY14-180" fmla="*/ 458 h 10000"/>
              <a:gd name="connsiteX0-181" fmla="*/ 187 w 10321"/>
              <a:gd name="connsiteY0-182" fmla="*/ 10000 h 10000"/>
              <a:gd name="connsiteX1-183" fmla="*/ 187 w 10321"/>
              <a:gd name="connsiteY1-184" fmla="*/ 7331 h 10000"/>
              <a:gd name="connsiteX2-185" fmla="*/ 2122 w 10321"/>
              <a:gd name="connsiteY2-186" fmla="*/ 6441 h 10000"/>
              <a:gd name="connsiteX3-187" fmla="*/ 3412 w 10321"/>
              <a:gd name="connsiteY3-188" fmla="*/ 6441 h 10000"/>
              <a:gd name="connsiteX4-189" fmla="*/ 4985 w 10321"/>
              <a:gd name="connsiteY4-190" fmla="*/ 6126 h 10000"/>
              <a:gd name="connsiteX5-191" fmla="*/ 4662 w 10321"/>
              <a:gd name="connsiteY5-192" fmla="*/ 5449 h 10000"/>
              <a:gd name="connsiteX6-193" fmla="*/ 7456 w 10321"/>
              <a:gd name="connsiteY6-194" fmla="*/ 4896 h 10000"/>
              <a:gd name="connsiteX7-195" fmla="*/ 6232 w 10321"/>
              <a:gd name="connsiteY7-196" fmla="*/ 3695 h 10000"/>
              <a:gd name="connsiteX8-197" fmla="*/ 5820 w 10321"/>
              <a:gd name="connsiteY8-198" fmla="*/ 2493 h 10000"/>
              <a:gd name="connsiteX9-199" fmla="*/ 5221 w 10321"/>
              <a:gd name="connsiteY9-200" fmla="*/ 1666 h 10000"/>
              <a:gd name="connsiteX10-201" fmla="*/ 4607 w 10321"/>
              <a:gd name="connsiteY10-202" fmla="*/ 872 h 10000"/>
              <a:gd name="connsiteX11-203" fmla="*/ 4326 w 10321"/>
              <a:gd name="connsiteY11-204" fmla="*/ 0 h 10000"/>
              <a:gd name="connsiteX12-205" fmla="*/ 7304 w 10321"/>
              <a:gd name="connsiteY12-206" fmla="*/ 988 h 10000"/>
              <a:gd name="connsiteX13-207" fmla="*/ 9976 w 10321"/>
              <a:gd name="connsiteY13-208" fmla="*/ 1510 h 10000"/>
              <a:gd name="connsiteX14-209" fmla="*/ 10321 w 10321"/>
              <a:gd name="connsiteY14-210" fmla="*/ 458 h 10000"/>
              <a:gd name="connsiteX0-211" fmla="*/ 187 w 10321"/>
              <a:gd name="connsiteY0-212" fmla="*/ 9553 h 9553"/>
              <a:gd name="connsiteX1-213" fmla="*/ 187 w 10321"/>
              <a:gd name="connsiteY1-214" fmla="*/ 6884 h 9553"/>
              <a:gd name="connsiteX2-215" fmla="*/ 2122 w 10321"/>
              <a:gd name="connsiteY2-216" fmla="*/ 5994 h 9553"/>
              <a:gd name="connsiteX3-217" fmla="*/ 3412 w 10321"/>
              <a:gd name="connsiteY3-218" fmla="*/ 5994 h 9553"/>
              <a:gd name="connsiteX4-219" fmla="*/ 4985 w 10321"/>
              <a:gd name="connsiteY4-220" fmla="*/ 5679 h 9553"/>
              <a:gd name="connsiteX5-221" fmla="*/ 4662 w 10321"/>
              <a:gd name="connsiteY5-222" fmla="*/ 5002 h 9553"/>
              <a:gd name="connsiteX6-223" fmla="*/ 7456 w 10321"/>
              <a:gd name="connsiteY6-224" fmla="*/ 4449 h 9553"/>
              <a:gd name="connsiteX7-225" fmla="*/ 6232 w 10321"/>
              <a:gd name="connsiteY7-226" fmla="*/ 3248 h 9553"/>
              <a:gd name="connsiteX8-227" fmla="*/ 5820 w 10321"/>
              <a:gd name="connsiteY8-228" fmla="*/ 2046 h 9553"/>
              <a:gd name="connsiteX9-229" fmla="*/ 5221 w 10321"/>
              <a:gd name="connsiteY9-230" fmla="*/ 1219 h 9553"/>
              <a:gd name="connsiteX10-231" fmla="*/ 4607 w 10321"/>
              <a:gd name="connsiteY10-232" fmla="*/ 425 h 9553"/>
              <a:gd name="connsiteX11-233" fmla="*/ 6064 w 10321"/>
              <a:gd name="connsiteY11-234" fmla="*/ 668 h 9553"/>
              <a:gd name="connsiteX12-235" fmla="*/ 7304 w 10321"/>
              <a:gd name="connsiteY12-236" fmla="*/ 541 h 9553"/>
              <a:gd name="connsiteX13-237" fmla="*/ 9976 w 10321"/>
              <a:gd name="connsiteY13-238" fmla="*/ 1063 h 9553"/>
              <a:gd name="connsiteX14-239" fmla="*/ 10321 w 10321"/>
              <a:gd name="connsiteY14-240" fmla="*/ 11 h 9553"/>
              <a:gd name="connsiteX0-241" fmla="*/ 181 w 10000"/>
              <a:gd name="connsiteY0-242" fmla="*/ 10000 h 10000"/>
              <a:gd name="connsiteX1-243" fmla="*/ 181 w 10000"/>
              <a:gd name="connsiteY1-244" fmla="*/ 7206 h 10000"/>
              <a:gd name="connsiteX2-245" fmla="*/ 2056 w 10000"/>
              <a:gd name="connsiteY2-246" fmla="*/ 6274 h 10000"/>
              <a:gd name="connsiteX3-247" fmla="*/ 3306 w 10000"/>
              <a:gd name="connsiteY3-248" fmla="*/ 6274 h 10000"/>
              <a:gd name="connsiteX4-249" fmla="*/ 4830 w 10000"/>
              <a:gd name="connsiteY4-250" fmla="*/ 5945 h 10000"/>
              <a:gd name="connsiteX5-251" fmla="*/ 4517 w 10000"/>
              <a:gd name="connsiteY5-252" fmla="*/ 5236 h 10000"/>
              <a:gd name="connsiteX6-253" fmla="*/ 7224 w 10000"/>
              <a:gd name="connsiteY6-254" fmla="*/ 4657 h 10000"/>
              <a:gd name="connsiteX7-255" fmla="*/ 6038 w 10000"/>
              <a:gd name="connsiteY7-256" fmla="*/ 3400 h 10000"/>
              <a:gd name="connsiteX8-257" fmla="*/ 5639 w 10000"/>
              <a:gd name="connsiteY8-258" fmla="*/ 2142 h 10000"/>
              <a:gd name="connsiteX9-259" fmla="*/ 5059 w 10000"/>
              <a:gd name="connsiteY9-260" fmla="*/ 1276 h 10000"/>
              <a:gd name="connsiteX10-261" fmla="*/ 4464 w 10000"/>
              <a:gd name="connsiteY10-262" fmla="*/ 445 h 10000"/>
              <a:gd name="connsiteX11-263" fmla="*/ 5875 w 10000"/>
              <a:gd name="connsiteY11-264" fmla="*/ 699 h 10000"/>
              <a:gd name="connsiteX12-265" fmla="*/ 7077 w 10000"/>
              <a:gd name="connsiteY12-266" fmla="*/ 566 h 10000"/>
              <a:gd name="connsiteX13-267" fmla="*/ 9666 w 10000"/>
              <a:gd name="connsiteY13-268" fmla="*/ 1113 h 10000"/>
              <a:gd name="connsiteX14-269" fmla="*/ 10000 w 10000"/>
              <a:gd name="connsiteY14-270" fmla="*/ 12 h 10000"/>
              <a:gd name="connsiteX0-271" fmla="*/ 181 w 10000"/>
              <a:gd name="connsiteY0-272" fmla="*/ 10246 h 10246"/>
              <a:gd name="connsiteX1-273" fmla="*/ 181 w 10000"/>
              <a:gd name="connsiteY1-274" fmla="*/ 7452 h 10246"/>
              <a:gd name="connsiteX2-275" fmla="*/ 2056 w 10000"/>
              <a:gd name="connsiteY2-276" fmla="*/ 6520 h 10246"/>
              <a:gd name="connsiteX3-277" fmla="*/ 3306 w 10000"/>
              <a:gd name="connsiteY3-278" fmla="*/ 6520 h 10246"/>
              <a:gd name="connsiteX4-279" fmla="*/ 4830 w 10000"/>
              <a:gd name="connsiteY4-280" fmla="*/ 6191 h 10246"/>
              <a:gd name="connsiteX5-281" fmla="*/ 4517 w 10000"/>
              <a:gd name="connsiteY5-282" fmla="*/ 5482 h 10246"/>
              <a:gd name="connsiteX6-283" fmla="*/ 7224 w 10000"/>
              <a:gd name="connsiteY6-284" fmla="*/ 4903 h 10246"/>
              <a:gd name="connsiteX7-285" fmla="*/ 6038 w 10000"/>
              <a:gd name="connsiteY7-286" fmla="*/ 3646 h 10246"/>
              <a:gd name="connsiteX8-287" fmla="*/ 5639 w 10000"/>
              <a:gd name="connsiteY8-288" fmla="*/ 2388 h 10246"/>
              <a:gd name="connsiteX9-289" fmla="*/ 5059 w 10000"/>
              <a:gd name="connsiteY9-290" fmla="*/ 1522 h 10246"/>
              <a:gd name="connsiteX10-291" fmla="*/ 4464 w 10000"/>
              <a:gd name="connsiteY10-292" fmla="*/ 691 h 10246"/>
              <a:gd name="connsiteX11-293" fmla="*/ 5255 w 10000"/>
              <a:gd name="connsiteY11-294" fmla="*/ 0 h 10246"/>
              <a:gd name="connsiteX12-295" fmla="*/ 7077 w 10000"/>
              <a:gd name="connsiteY12-296" fmla="*/ 812 h 10246"/>
              <a:gd name="connsiteX13-297" fmla="*/ 9666 w 10000"/>
              <a:gd name="connsiteY13-298" fmla="*/ 1359 h 10246"/>
              <a:gd name="connsiteX14-299" fmla="*/ 10000 w 10000"/>
              <a:gd name="connsiteY14-300" fmla="*/ 258 h 10246"/>
              <a:gd name="connsiteX0-301" fmla="*/ 181 w 10000"/>
              <a:gd name="connsiteY0-302" fmla="*/ 10247 h 10247"/>
              <a:gd name="connsiteX1-303" fmla="*/ 181 w 10000"/>
              <a:gd name="connsiteY1-304" fmla="*/ 7453 h 10247"/>
              <a:gd name="connsiteX2-305" fmla="*/ 2056 w 10000"/>
              <a:gd name="connsiteY2-306" fmla="*/ 6521 h 10247"/>
              <a:gd name="connsiteX3-307" fmla="*/ 3306 w 10000"/>
              <a:gd name="connsiteY3-308" fmla="*/ 6521 h 10247"/>
              <a:gd name="connsiteX4-309" fmla="*/ 4830 w 10000"/>
              <a:gd name="connsiteY4-310" fmla="*/ 6192 h 10247"/>
              <a:gd name="connsiteX5-311" fmla="*/ 4517 w 10000"/>
              <a:gd name="connsiteY5-312" fmla="*/ 5483 h 10247"/>
              <a:gd name="connsiteX6-313" fmla="*/ 7224 w 10000"/>
              <a:gd name="connsiteY6-314" fmla="*/ 4904 h 10247"/>
              <a:gd name="connsiteX7-315" fmla="*/ 6038 w 10000"/>
              <a:gd name="connsiteY7-316" fmla="*/ 3647 h 10247"/>
              <a:gd name="connsiteX8-317" fmla="*/ 5639 w 10000"/>
              <a:gd name="connsiteY8-318" fmla="*/ 2389 h 10247"/>
              <a:gd name="connsiteX9-319" fmla="*/ 5059 w 10000"/>
              <a:gd name="connsiteY9-320" fmla="*/ 1523 h 10247"/>
              <a:gd name="connsiteX10-321" fmla="*/ 4464 w 10000"/>
              <a:gd name="connsiteY10-322" fmla="*/ 692 h 10247"/>
              <a:gd name="connsiteX11-323" fmla="*/ 5255 w 10000"/>
              <a:gd name="connsiteY11-324" fmla="*/ 1 h 10247"/>
              <a:gd name="connsiteX12-325" fmla="*/ 6161 w 10000"/>
              <a:gd name="connsiteY12-326" fmla="*/ 531 h 10247"/>
              <a:gd name="connsiteX13-327" fmla="*/ 9666 w 10000"/>
              <a:gd name="connsiteY13-328" fmla="*/ 1360 h 10247"/>
              <a:gd name="connsiteX14-329" fmla="*/ 10000 w 10000"/>
              <a:gd name="connsiteY14-330" fmla="*/ 259 h 10247"/>
              <a:gd name="connsiteX0-331" fmla="*/ 181 w 10236"/>
              <a:gd name="connsiteY0-332" fmla="*/ 12366 h 12366"/>
              <a:gd name="connsiteX1-333" fmla="*/ 181 w 10236"/>
              <a:gd name="connsiteY1-334" fmla="*/ 9572 h 12366"/>
              <a:gd name="connsiteX2-335" fmla="*/ 2056 w 10236"/>
              <a:gd name="connsiteY2-336" fmla="*/ 8640 h 12366"/>
              <a:gd name="connsiteX3-337" fmla="*/ 3306 w 10236"/>
              <a:gd name="connsiteY3-338" fmla="*/ 8640 h 12366"/>
              <a:gd name="connsiteX4-339" fmla="*/ 4830 w 10236"/>
              <a:gd name="connsiteY4-340" fmla="*/ 8311 h 12366"/>
              <a:gd name="connsiteX5-341" fmla="*/ 4517 w 10236"/>
              <a:gd name="connsiteY5-342" fmla="*/ 7602 h 12366"/>
              <a:gd name="connsiteX6-343" fmla="*/ 7224 w 10236"/>
              <a:gd name="connsiteY6-344" fmla="*/ 7023 h 12366"/>
              <a:gd name="connsiteX7-345" fmla="*/ 6038 w 10236"/>
              <a:gd name="connsiteY7-346" fmla="*/ 5766 h 12366"/>
              <a:gd name="connsiteX8-347" fmla="*/ 5639 w 10236"/>
              <a:gd name="connsiteY8-348" fmla="*/ 4508 h 12366"/>
              <a:gd name="connsiteX9-349" fmla="*/ 5059 w 10236"/>
              <a:gd name="connsiteY9-350" fmla="*/ 3642 h 12366"/>
              <a:gd name="connsiteX10-351" fmla="*/ 4464 w 10236"/>
              <a:gd name="connsiteY10-352" fmla="*/ 2811 h 12366"/>
              <a:gd name="connsiteX11-353" fmla="*/ 5255 w 10236"/>
              <a:gd name="connsiteY11-354" fmla="*/ 2120 h 12366"/>
              <a:gd name="connsiteX12-355" fmla="*/ 6161 w 10236"/>
              <a:gd name="connsiteY12-356" fmla="*/ 2650 h 12366"/>
              <a:gd name="connsiteX13-357" fmla="*/ 9666 w 10236"/>
              <a:gd name="connsiteY13-358" fmla="*/ 3479 h 12366"/>
              <a:gd name="connsiteX14-359" fmla="*/ 10236 w 10236"/>
              <a:gd name="connsiteY14-360" fmla="*/ 4 h 12366"/>
              <a:gd name="connsiteX0-361" fmla="*/ 181 w 10236"/>
              <a:gd name="connsiteY0-362" fmla="*/ 12362 h 12362"/>
              <a:gd name="connsiteX1-363" fmla="*/ 181 w 10236"/>
              <a:gd name="connsiteY1-364" fmla="*/ 9568 h 12362"/>
              <a:gd name="connsiteX2-365" fmla="*/ 2056 w 10236"/>
              <a:gd name="connsiteY2-366" fmla="*/ 8636 h 12362"/>
              <a:gd name="connsiteX3-367" fmla="*/ 3306 w 10236"/>
              <a:gd name="connsiteY3-368" fmla="*/ 8636 h 12362"/>
              <a:gd name="connsiteX4-369" fmla="*/ 4830 w 10236"/>
              <a:gd name="connsiteY4-370" fmla="*/ 8307 h 12362"/>
              <a:gd name="connsiteX5-371" fmla="*/ 4517 w 10236"/>
              <a:gd name="connsiteY5-372" fmla="*/ 7598 h 12362"/>
              <a:gd name="connsiteX6-373" fmla="*/ 7224 w 10236"/>
              <a:gd name="connsiteY6-374" fmla="*/ 7019 h 12362"/>
              <a:gd name="connsiteX7-375" fmla="*/ 6038 w 10236"/>
              <a:gd name="connsiteY7-376" fmla="*/ 5762 h 12362"/>
              <a:gd name="connsiteX8-377" fmla="*/ 5639 w 10236"/>
              <a:gd name="connsiteY8-378" fmla="*/ 4504 h 12362"/>
              <a:gd name="connsiteX9-379" fmla="*/ 5059 w 10236"/>
              <a:gd name="connsiteY9-380" fmla="*/ 3638 h 12362"/>
              <a:gd name="connsiteX10-381" fmla="*/ 4464 w 10236"/>
              <a:gd name="connsiteY10-382" fmla="*/ 2807 h 12362"/>
              <a:gd name="connsiteX11-383" fmla="*/ 5255 w 10236"/>
              <a:gd name="connsiteY11-384" fmla="*/ 2116 h 12362"/>
              <a:gd name="connsiteX12-385" fmla="*/ 6161 w 10236"/>
              <a:gd name="connsiteY12-386" fmla="*/ 2646 h 12362"/>
              <a:gd name="connsiteX13-387" fmla="*/ 9666 w 10236"/>
              <a:gd name="connsiteY13-388" fmla="*/ 3475 h 12362"/>
              <a:gd name="connsiteX14-389" fmla="*/ 10026 w 10236"/>
              <a:gd name="connsiteY14-390" fmla="*/ 1867 h 12362"/>
              <a:gd name="connsiteX15" fmla="*/ 10236 w 10236"/>
              <a:gd name="connsiteY15" fmla="*/ 0 h 12362"/>
              <a:gd name="connsiteX0-391" fmla="*/ 181 w 10236"/>
              <a:gd name="connsiteY0-392" fmla="*/ 12362 h 12362"/>
              <a:gd name="connsiteX1-393" fmla="*/ 181 w 10236"/>
              <a:gd name="connsiteY1-394" fmla="*/ 9568 h 12362"/>
              <a:gd name="connsiteX2-395" fmla="*/ 2056 w 10236"/>
              <a:gd name="connsiteY2-396" fmla="*/ 8636 h 12362"/>
              <a:gd name="connsiteX3-397" fmla="*/ 3306 w 10236"/>
              <a:gd name="connsiteY3-398" fmla="*/ 8636 h 12362"/>
              <a:gd name="connsiteX4-399" fmla="*/ 4830 w 10236"/>
              <a:gd name="connsiteY4-400" fmla="*/ 8307 h 12362"/>
              <a:gd name="connsiteX5-401" fmla="*/ 4517 w 10236"/>
              <a:gd name="connsiteY5-402" fmla="*/ 7598 h 12362"/>
              <a:gd name="connsiteX6-403" fmla="*/ 7224 w 10236"/>
              <a:gd name="connsiteY6-404" fmla="*/ 7019 h 12362"/>
              <a:gd name="connsiteX7-405" fmla="*/ 6038 w 10236"/>
              <a:gd name="connsiteY7-406" fmla="*/ 5762 h 12362"/>
              <a:gd name="connsiteX8-407" fmla="*/ 5639 w 10236"/>
              <a:gd name="connsiteY8-408" fmla="*/ 4504 h 12362"/>
              <a:gd name="connsiteX9-409" fmla="*/ 5059 w 10236"/>
              <a:gd name="connsiteY9-410" fmla="*/ 3638 h 12362"/>
              <a:gd name="connsiteX10-411" fmla="*/ 4464 w 10236"/>
              <a:gd name="connsiteY10-412" fmla="*/ 2807 h 12362"/>
              <a:gd name="connsiteX11-413" fmla="*/ 5255 w 10236"/>
              <a:gd name="connsiteY11-414" fmla="*/ 2116 h 12362"/>
              <a:gd name="connsiteX12-415" fmla="*/ 6161 w 10236"/>
              <a:gd name="connsiteY12-416" fmla="*/ 2646 h 12362"/>
              <a:gd name="connsiteX13-417" fmla="*/ 9666 w 10236"/>
              <a:gd name="connsiteY13-418" fmla="*/ 3475 h 12362"/>
              <a:gd name="connsiteX14-419" fmla="*/ 9672 w 10236"/>
              <a:gd name="connsiteY14-420" fmla="*/ 1364 h 12362"/>
              <a:gd name="connsiteX15-421" fmla="*/ 10236 w 10236"/>
              <a:gd name="connsiteY15-422" fmla="*/ 0 h 12362"/>
              <a:gd name="connsiteX0-423" fmla="*/ 181 w 10236"/>
              <a:gd name="connsiteY0-424" fmla="*/ 12362 h 12362"/>
              <a:gd name="connsiteX1-425" fmla="*/ 181 w 10236"/>
              <a:gd name="connsiteY1-426" fmla="*/ 9568 h 12362"/>
              <a:gd name="connsiteX2-427" fmla="*/ 2056 w 10236"/>
              <a:gd name="connsiteY2-428" fmla="*/ 8636 h 12362"/>
              <a:gd name="connsiteX3-429" fmla="*/ 3306 w 10236"/>
              <a:gd name="connsiteY3-430" fmla="*/ 8636 h 12362"/>
              <a:gd name="connsiteX4-431" fmla="*/ 4830 w 10236"/>
              <a:gd name="connsiteY4-432" fmla="*/ 8307 h 12362"/>
              <a:gd name="connsiteX5-433" fmla="*/ 4517 w 10236"/>
              <a:gd name="connsiteY5-434" fmla="*/ 7598 h 12362"/>
              <a:gd name="connsiteX6-435" fmla="*/ 7224 w 10236"/>
              <a:gd name="connsiteY6-436" fmla="*/ 7019 h 12362"/>
              <a:gd name="connsiteX7-437" fmla="*/ 6038 w 10236"/>
              <a:gd name="connsiteY7-438" fmla="*/ 5762 h 12362"/>
              <a:gd name="connsiteX8-439" fmla="*/ 5639 w 10236"/>
              <a:gd name="connsiteY8-440" fmla="*/ 4504 h 12362"/>
              <a:gd name="connsiteX9-441" fmla="*/ 5059 w 10236"/>
              <a:gd name="connsiteY9-442" fmla="*/ 3638 h 12362"/>
              <a:gd name="connsiteX10-443" fmla="*/ 4464 w 10236"/>
              <a:gd name="connsiteY10-444" fmla="*/ 2807 h 12362"/>
              <a:gd name="connsiteX11-445" fmla="*/ 5255 w 10236"/>
              <a:gd name="connsiteY11-446" fmla="*/ 2116 h 12362"/>
              <a:gd name="connsiteX12-447" fmla="*/ 6161 w 10236"/>
              <a:gd name="connsiteY12-448" fmla="*/ 2646 h 12362"/>
              <a:gd name="connsiteX13-449" fmla="*/ 9666 w 10236"/>
              <a:gd name="connsiteY13-450" fmla="*/ 3475 h 12362"/>
              <a:gd name="connsiteX14-451" fmla="*/ 9672 w 10236"/>
              <a:gd name="connsiteY14-452" fmla="*/ 1364 h 12362"/>
              <a:gd name="connsiteX15-453" fmla="*/ 10236 w 10236"/>
              <a:gd name="connsiteY15-454" fmla="*/ 0 h 12362"/>
              <a:gd name="connsiteX0-455" fmla="*/ 181 w 10236"/>
              <a:gd name="connsiteY0-456" fmla="*/ 12362 h 12362"/>
              <a:gd name="connsiteX1-457" fmla="*/ 181 w 10236"/>
              <a:gd name="connsiteY1-458" fmla="*/ 9568 h 12362"/>
              <a:gd name="connsiteX2-459" fmla="*/ 2056 w 10236"/>
              <a:gd name="connsiteY2-460" fmla="*/ 8636 h 12362"/>
              <a:gd name="connsiteX3-461" fmla="*/ 3306 w 10236"/>
              <a:gd name="connsiteY3-462" fmla="*/ 8636 h 12362"/>
              <a:gd name="connsiteX4-463" fmla="*/ 4830 w 10236"/>
              <a:gd name="connsiteY4-464" fmla="*/ 8307 h 12362"/>
              <a:gd name="connsiteX5-465" fmla="*/ 4517 w 10236"/>
              <a:gd name="connsiteY5-466" fmla="*/ 7598 h 12362"/>
              <a:gd name="connsiteX6-467" fmla="*/ 7224 w 10236"/>
              <a:gd name="connsiteY6-468" fmla="*/ 7019 h 12362"/>
              <a:gd name="connsiteX7-469" fmla="*/ 6038 w 10236"/>
              <a:gd name="connsiteY7-470" fmla="*/ 5762 h 12362"/>
              <a:gd name="connsiteX8-471" fmla="*/ 5639 w 10236"/>
              <a:gd name="connsiteY8-472" fmla="*/ 4504 h 12362"/>
              <a:gd name="connsiteX9-473" fmla="*/ 5059 w 10236"/>
              <a:gd name="connsiteY9-474" fmla="*/ 3638 h 12362"/>
              <a:gd name="connsiteX10-475" fmla="*/ 4464 w 10236"/>
              <a:gd name="connsiteY10-476" fmla="*/ 2807 h 12362"/>
              <a:gd name="connsiteX11-477" fmla="*/ 5255 w 10236"/>
              <a:gd name="connsiteY11-478" fmla="*/ 2116 h 12362"/>
              <a:gd name="connsiteX12-479" fmla="*/ 6161 w 10236"/>
              <a:gd name="connsiteY12-480" fmla="*/ 2646 h 12362"/>
              <a:gd name="connsiteX13-481" fmla="*/ 9991 w 10236"/>
              <a:gd name="connsiteY13-482" fmla="*/ 2530 h 12362"/>
              <a:gd name="connsiteX14-483" fmla="*/ 9672 w 10236"/>
              <a:gd name="connsiteY14-484" fmla="*/ 1364 h 12362"/>
              <a:gd name="connsiteX15-485" fmla="*/ 10236 w 10236"/>
              <a:gd name="connsiteY15-486" fmla="*/ 0 h 12362"/>
              <a:gd name="connsiteX0-487" fmla="*/ 181 w 10236"/>
              <a:gd name="connsiteY0-488" fmla="*/ 12362 h 12362"/>
              <a:gd name="connsiteX1-489" fmla="*/ 181 w 10236"/>
              <a:gd name="connsiteY1-490" fmla="*/ 9568 h 12362"/>
              <a:gd name="connsiteX2-491" fmla="*/ 2056 w 10236"/>
              <a:gd name="connsiteY2-492" fmla="*/ 8636 h 12362"/>
              <a:gd name="connsiteX3-493" fmla="*/ 3306 w 10236"/>
              <a:gd name="connsiteY3-494" fmla="*/ 8636 h 12362"/>
              <a:gd name="connsiteX4-495" fmla="*/ 4830 w 10236"/>
              <a:gd name="connsiteY4-496" fmla="*/ 8307 h 12362"/>
              <a:gd name="connsiteX5-497" fmla="*/ 4517 w 10236"/>
              <a:gd name="connsiteY5-498" fmla="*/ 7598 h 12362"/>
              <a:gd name="connsiteX6-499" fmla="*/ 7224 w 10236"/>
              <a:gd name="connsiteY6-500" fmla="*/ 7019 h 12362"/>
              <a:gd name="connsiteX7-501" fmla="*/ 6038 w 10236"/>
              <a:gd name="connsiteY7-502" fmla="*/ 5762 h 12362"/>
              <a:gd name="connsiteX8-503" fmla="*/ 5639 w 10236"/>
              <a:gd name="connsiteY8-504" fmla="*/ 4504 h 12362"/>
              <a:gd name="connsiteX9-505" fmla="*/ 5059 w 10236"/>
              <a:gd name="connsiteY9-506" fmla="*/ 3638 h 12362"/>
              <a:gd name="connsiteX10-507" fmla="*/ 4464 w 10236"/>
              <a:gd name="connsiteY10-508" fmla="*/ 2807 h 12362"/>
              <a:gd name="connsiteX11-509" fmla="*/ 5255 w 10236"/>
              <a:gd name="connsiteY11-510" fmla="*/ 2116 h 12362"/>
              <a:gd name="connsiteX12-511" fmla="*/ 6161 w 10236"/>
              <a:gd name="connsiteY12-512" fmla="*/ 2646 h 12362"/>
              <a:gd name="connsiteX13-513" fmla="*/ 9784 w 10236"/>
              <a:gd name="connsiteY13-514" fmla="*/ 3335 h 12362"/>
              <a:gd name="connsiteX14-515" fmla="*/ 9672 w 10236"/>
              <a:gd name="connsiteY14-516" fmla="*/ 1364 h 12362"/>
              <a:gd name="connsiteX15-517" fmla="*/ 10236 w 10236"/>
              <a:gd name="connsiteY15-518" fmla="*/ 0 h 12362"/>
              <a:gd name="connsiteX0-519" fmla="*/ 181 w 10236"/>
              <a:gd name="connsiteY0-520" fmla="*/ 12362 h 12362"/>
              <a:gd name="connsiteX1-521" fmla="*/ 181 w 10236"/>
              <a:gd name="connsiteY1-522" fmla="*/ 9568 h 12362"/>
              <a:gd name="connsiteX2-523" fmla="*/ 2056 w 10236"/>
              <a:gd name="connsiteY2-524" fmla="*/ 8636 h 12362"/>
              <a:gd name="connsiteX3-525" fmla="*/ 3306 w 10236"/>
              <a:gd name="connsiteY3-526" fmla="*/ 8636 h 12362"/>
              <a:gd name="connsiteX4-527" fmla="*/ 4830 w 10236"/>
              <a:gd name="connsiteY4-528" fmla="*/ 8307 h 12362"/>
              <a:gd name="connsiteX5-529" fmla="*/ 4517 w 10236"/>
              <a:gd name="connsiteY5-530" fmla="*/ 7598 h 12362"/>
              <a:gd name="connsiteX6-531" fmla="*/ 7224 w 10236"/>
              <a:gd name="connsiteY6-532" fmla="*/ 7019 h 12362"/>
              <a:gd name="connsiteX7-533" fmla="*/ 6038 w 10236"/>
              <a:gd name="connsiteY7-534" fmla="*/ 5762 h 12362"/>
              <a:gd name="connsiteX8-535" fmla="*/ 5639 w 10236"/>
              <a:gd name="connsiteY8-536" fmla="*/ 4504 h 12362"/>
              <a:gd name="connsiteX9-537" fmla="*/ 5059 w 10236"/>
              <a:gd name="connsiteY9-538" fmla="*/ 3638 h 12362"/>
              <a:gd name="connsiteX10-539" fmla="*/ 4464 w 10236"/>
              <a:gd name="connsiteY10-540" fmla="*/ 2807 h 12362"/>
              <a:gd name="connsiteX11-541" fmla="*/ 5255 w 10236"/>
              <a:gd name="connsiteY11-542" fmla="*/ 2116 h 12362"/>
              <a:gd name="connsiteX12-543" fmla="*/ 6663 w 10236"/>
              <a:gd name="connsiteY12-544" fmla="*/ 2183 h 12362"/>
              <a:gd name="connsiteX13-545" fmla="*/ 9784 w 10236"/>
              <a:gd name="connsiteY13-546" fmla="*/ 3335 h 12362"/>
              <a:gd name="connsiteX14-547" fmla="*/ 9672 w 10236"/>
              <a:gd name="connsiteY14-548" fmla="*/ 1364 h 12362"/>
              <a:gd name="connsiteX15-549" fmla="*/ 10236 w 10236"/>
              <a:gd name="connsiteY15-550" fmla="*/ 0 h 12362"/>
              <a:gd name="connsiteX0-551" fmla="*/ 181 w 10236"/>
              <a:gd name="connsiteY0-552" fmla="*/ 12362 h 12362"/>
              <a:gd name="connsiteX1-553" fmla="*/ 181 w 10236"/>
              <a:gd name="connsiteY1-554" fmla="*/ 9568 h 12362"/>
              <a:gd name="connsiteX2-555" fmla="*/ 2056 w 10236"/>
              <a:gd name="connsiteY2-556" fmla="*/ 8636 h 12362"/>
              <a:gd name="connsiteX3-557" fmla="*/ 3306 w 10236"/>
              <a:gd name="connsiteY3-558" fmla="*/ 8636 h 12362"/>
              <a:gd name="connsiteX4-559" fmla="*/ 4830 w 10236"/>
              <a:gd name="connsiteY4-560" fmla="*/ 8307 h 12362"/>
              <a:gd name="connsiteX5-561" fmla="*/ 4517 w 10236"/>
              <a:gd name="connsiteY5-562" fmla="*/ 7598 h 12362"/>
              <a:gd name="connsiteX6-563" fmla="*/ 7224 w 10236"/>
              <a:gd name="connsiteY6-564" fmla="*/ 7019 h 12362"/>
              <a:gd name="connsiteX7-565" fmla="*/ 6038 w 10236"/>
              <a:gd name="connsiteY7-566" fmla="*/ 5762 h 12362"/>
              <a:gd name="connsiteX8-567" fmla="*/ 5639 w 10236"/>
              <a:gd name="connsiteY8-568" fmla="*/ 4504 h 12362"/>
              <a:gd name="connsiteX9-569" fmla="*/ 5059 w 10236"/>
              <a:gd name="connsiteY9-570" fmla="*/ 3638 h 12362"/>
              <a:gd name="connsiteX10-571" fmla="*/ 4464 w 10236"/>
              <a:gd name="connsiteY10-572" fmla="*/ 2807 h 12362"/>
              <a:gd name="connsiteX11-573" fmla="*/ 5255 w 10236"/>
              <a:gd name="connsiteY11-574" fmla="*/ 2116 h 12362"/>
              <a:gd name="connsiteX12-575" fmla="*/ 6250 w 10236"/>
              <a:gd name="connsiteY12-576" fmla="*/ 2746 h 12362"/>
              <a:gd name="connsiteX13-577" fmla="*/ 9784 w 10236"/>
              <a:gd name="connsiteY13-578" fmla="*/ 3335 h 12362"/>
              <a:gd name="connsiteX14-579" fmla="*/ 9672 w 10236"/>
              <a:gd name="connsiteY14-580" fmla="*/ 1364 h 12362"/>
              <a:gd name="connsiteX15-581" fmla="*/ 10236 w 10236"/>
              <a:gd name="connsiteY15-582" fmla="*/ 0 h 12362"/>
              <a:gd name="connsiteX0-583" fmla="*/ 181 w 10236"/>
              <a:gd name="connsiteY0-584" fmla="*/ 12362 h 12362"/>
              <a:gd name="connsiteX1-585" fmla="*/ 181 w 10236"/>
              <a:gd name="connsiteY1-586" fmla="*/ 9568 h 12362"/>
              <a:gd name="connsiteX2-587" fmla="*/ 2056 w 10236"/>
              <a:gd name="connsiteY2-588" fmla="*/ 8636 h 12362"/>
              <a:gd name="connsiteX3-589" fmla="*/ 3306 w 10236"/>
              <a:gd name="connsiteY3-590" fmla="*/ 8636 h 12362"/>
              <a:gd name="connsiteX4-591" fmla="*/ 4830 w 10236"/>
              <a:gd name="connsiteY4-592" fmla="*/ 8307 h 12362"/>
              <a:gd name="connsiteX5-593" fmla="*/ 4517 w 10236"/>
              <a:gd name="connsiteY5-594" fmla="*/ 7598 h 12362"/>
              <a:gd name="connsiteX6-595" fmla="*/ 7224 w 10236"/>
              <a:gd name="connsiteY6-596" fmla="*/ 7019 h 12362"/>
              <a:gd name="connsiteX7-597" fmla="*/ 6038 w 10236"/>
              <a:gd name="connsiteY7-598" fmla="*/ 5762 h 12362"/>
              <a:gd name="connsiteX8-599" fmla="*/ 5639 w 10236"/>
              <a:gd name="connsiteY8-600" fmla="*/ 4504 h 12362"/>
              <a:gd name="connsiteX9-601" fmla="*/ 5059 w 10236"/>
              <a:gd name="connsiteY9-602" fmla="*/ 3638 h 12362"/>
              <a:gd name="connsiteX10-603" fmla="*/ 4464 w 10236"/>
              <a:gd name="connsiteY10-604" fmla="*/ 2807 h 12362"/>
              <a:gd name="connsiteX11-605" fmla="*/ 5255 w 10236"/>
              <a:gd name="connsiteY11-606" fmla="*/ 2116 h 12362"/>
              <a:gd name="connsiteX12-607" fmla="*/ 6250 w 10236"/>
              <a:gd name="connsiteY12-608" fmla="*/ 2746 h 12362"/>
              <a:gd name="connsiteX13-609" fmla="*/ 9784 w 10236"/>
              <a:gd name="connsiteY13-610" fmla="*/ 3335 h 12362"/>
              <a:gd name="connsiteX14-611" fmla="*/ 9672 w 10236"/>
              <a:gd name="connsiteY14-612" fmla="*/ 1364 h 12362"/>
              <a:gd name="connsiteX15-613" fmla="*/ 10236 w 10236"/>
              <a:gd name="connsiteY15-614" fmla="*/ 0 h 12362"/>
              <a:gd name="connsiteX0-615" fmla="*/ 181 w 10236"/>
              <a:gd name="connsiteY0-616" fmla="*/ 12362 h 12362"/>
              <a:gd name="connsiteX1-617" fmla="*/ 181 w 10236"/>
              <a:gd name="connsiteY1-618" fmla="*/ 9568 h 12362"/>
              <a:gd name="connsiteX2-619" fmla="*/ 2056 w 10236"/>
              <a:gd name="connsiteY2-620" fmla="*/ 8636 h 12362"/>
              <a:gd name="connsiteX3-621" fmla="*/ 3306 w 10236"/>
              <a:gd name="connsiteY3-622" fmla="*/ 8636 h 12362"/>
              <a:gd name="connsiteX4-623" fmla="*/ 4830 w 10236"/>
              <a:gd name="connsiteY4-624" fmla="*/ 8307 h 12362"/>
              <a:gd name="connsiteX5-625" fmla="*/ 4517 w 10236"/>
              <a:gd name="connsiteY5-626" fmla="*/ 7598 h 12362"/>
              <a:gd name="connsiteX6-627" fmla="*/ 7224 w 10236"/>
              <a:gd name="connsiteY6-628" fmla="*/ 7019 h 12362"/>
              <a:gd name="connsiteX7-629" fmla="*/ 6038 w 10236"/>
              <a:gd name="connsiteY7-630" fmla="*/ 5762 h 12362"/>
              <a:gd name="connsiteX8-631" fmla="*/ 5639 w 10236"/>
              <a:gd name="connsiteY8-632" fmla="*/ 4504 h 12362"/>
              <a:gd name="connsiteX9-633" fmla="*/ 5059 w 10236"/>
              <a:gd name="connsiteY9-634" fmla="*/ 3638 h 12362"/>
              <a:gd name="connsiteX10-635" fmla="*/ 4464 w 10236"/>
              <a:gd name="connsiteY10-636" fmla="*/ 2807 h 12362"/>
              <a:gd name="connsiteX11-637" fmla="*/ 5550 w 10236"/>
              <a:gd name="connsiteY11-638" fmla="*/ 2056 h 12362"/>
              <a:gd name="connsiteX12-639" fmla="*/ 6250 w 10236"/>
              <a:gd name="connsiteY12-640" fmla="*/ 2746 h 12362"/>
              <a:gd name="connsiteX13-641" fmla="*/ 9784 w 10236"/>
              <a:gd name="connsiteY13-642" fmla="*/ 3335 h 12362"/>
              <a:gd name="connsiteX14-643" fmla="*/ 9672 w 10236"/>
              <a:gd name="connsiteY14-644" fmla="*/ 1364 h 12362"/>
              <a:gd name="connsiteX15-645" fmla="*/ 10236 w 10236"/>
              <a:gd name="connsiteY15-646" fmla="*/ 0 h 12362"/>
              <a:gd name="connsiteX0-647" fmla="*/ 181 w 10236"/>
              <a:gd name="connsiteY0-648" fmla="*/ 12362 h 12362"/>
              <a:gd name="connsiteX1-649" fmla="*/ 181 w 10236"/>
              <a:gd name="connsiteY1-650" fmla="*/ 9568 h 12362"/>
              <a:gd name="connsiteX2-651" fmla="*/ 2056 w 10236"/>
              <a:gd name="connsiteY2-652" fmla="*/ 8636 h 12362"/>
              <a:gd name="connsiteX3-653" fmla="*/ 3306 w 10236"/>
              <a:gd name="connsiteY3-654" fmla="*/ 8636 h 12362"/>
              <a:gd name="connsiteX4-655" fmla="*/ 4830 w 10236"/>
              <a:gd name="connsiteY4-656" fmla="*/ 8307 h 12362"/>
              <a:gd name="connsiteX5-657" fmla="*/ 4517 w 10236"/>
              <a:gd name="connsiteY5-658" fmla="*/ 7598 h 12362"/>
              <a:gd name="connsiteX6-659" fmla="*/ 7224 w 10236"/>
              <a:gd name="connsiteY6-660" fmla="*/ 7019 h 12362"/>
              <a:gd name="connsiteX7-661" fmla="*/ 6038 w 10236"/>
              <a:gd name="connsiteY7-662" fmla="*/ 5762 h 12362"/>
              <a:gd name="connsiteX8-663" fmla="*/ 5285 w 10236"/>
              <a:gd name="connsiteY8-664" fmla="*/ 4806 h 12362"/>
              <a:gd name="connsiteX9-665" fmla="*/ 5059 w 10236"/>
              <a:gd name="connsiteY9-666" fmla="*/ 3638 h 12362"/>
              <a:gd name="connsiteX10-667" fmla="*/ 4464 w 10236"/>
              <a:gd name="connsiteY10-668" fmla="*/ 2807 h 12362"/>
              <a:gd name="connsiteX11-669" fmla="*/ 5550 w 10236"/>
              <a:gd name="connsiteY11-670" fmla="*/ 2056 h 12362"/>
              <a:gd name="connsiteX12-671" fmla="*/ 6250 w 10236"/>
              <a:gd name="connsiteY12-672" fmla="*/ 2746 h 12362"/>
              <a:gd name="connsiteX13-673" fmla="*/ 9784 w 10236"/>
              <a:gd name="connsiteY13-674" fmla="*/ 3335 h 12362"/>
              <a:gd name="connsiteX14-675" fmla="*/ 9672 w 10236"/>
              <a:gd name="connsiteY14-676" fmla="*/ 1364 h 12362"/>
              <a:gd name="connsiteX15-677" fmla="*/ 10236 w 10236"/>
              <a:gd name="connsiteY15-678" fmla="*/ 0 h 12362"/>
              <a:gd name="connsiteX0-679" fmla="*/ 181 w 10236"/>
              <a:gd name="connsiteY0-680" fmla="*/ 12362 h 12362"/>
              <a:gd name="connsiteX1-681" fmla="*/ 181 w 10236"/>
              <a:gd name="connsiteY1-682" fmla="*/ 9568 h 12362"/>
              <a:gd name="connsiteX2-683" fmla="*/ 2056 w 10236"/>
              <a:gd name="connsiteY2-684" fmla="*/ 8636 h 12362"/>
              <a:gd name="connsiteX3-685" fmla="*/ 3306 w 10236"/>
              <a:gd name="connsiteY3-686" fmla="*/ 8636 h 12362"/>
              <a:gd name="connsiteX4-687" fmla="*/ 4830 w 10236"/>
              <a:gd name="connsiteY4-688" fmla="*/ 8307 h 12362"/>
              <a:gd name="connsiteX5-689" fmla="*/ 6112 w 10236"/>
              <a:gd name="connsiteY5-690" fmla="*/ 8403 h 12362"/>
              <a:gd name="connsiteX6-691" fmla="*/ 7224 w 10236"/>
              <a:gd name="connsiteY6-692" fmla="*/ 7019 h 12362"/>
              <a:gd name="connsiteX7-693" fmla="*/ 6038 w 10236"/>
              <a:gd name="connsiteY7-694" fmla="*/ 5762 h 12362"/>
              <a:gd name="connsiteX8-695" fmla="*/ 5285 w 10236"/>
              <a:gd name="connsiteY8-696" fmla="*/ 4806 h 12362"/>
              <a:gd name="connsiteX9-697" fmla="*/ 5059 w 10236"/>
              <a:gd name="connsiteY9-698" fmla="*/ 3638 h 12362"/>
              <a:gd name="connsiteX10-699" fmla="*/ 4464 w 10236"/>
              <a:gd name="connsiteY10-700" fmla="*/ 2807 h 12362"/>
              <a:gd name="connsiteX11-701" fmla="*/ 5550 w 10236"/>
              <a:gd name="connsiteY11-702" fmla="*/ 2056 h 12362"/>
              <a:gd name="connsiteX12-703" fmla="*/ 6250 w 10236"/>
              <a:gd name="connsiteY12-704" fmla="*/ 2746 h 12362"/>
              <a:gd name="connsiteX13-705" fmla="*/ 9784 w 10236"/>
              <a:gd name="connsiteY13-706" fmla="*/ 3335 h 12362"/>
              <a:gd name="connsiteX14-707" fmla="*/ 9672 w 10236"/>
              <a:gd name="connsiteY14-708" fmla="*/ 1364 h 12362"/>
              <a:gd name="connsiteX15-709" fmla="*/ 10236 w 10236"/>
              <a:gd name="connsiteY15-710" fmla="*/ 0 h 12362"/>
              <a:gd name="connsiteX0-711" fmla="*/ 181 w 10236"/>
              <a:gd name="connsiteY0-712" fmla="*/ 12362 h 12362"/>
              <a:gd name="connsiteX1-713" fmla="*/ 181 w 10236"/>
              <a:gd name="connsiteY1-714" fmla="*/ 9568 h 12362"/>
              <a:gd name="connsiteX2-715" fmla="*/ 2056 w 10236"/>
              <a:gd name="connsiteY2-716" fmla="*/ 8636 h 12362"/>
              <a:gd name="connsiteX3-717" fmla="*/ 3306 w 10236"/>
              <a:gd name="connsiteY3-718" fmla="*/ 8636 h 12362"/>
              <a:gd name="connsiteX4-719" fmla="*/ 4830 w 10236"/>
              <a:gd name="connsiteY4-720" fmla="*/ 8307 h 12362"/>
              <a:gd name="connsiteX5-721" fmla="*/ 6112 w 10236"/>
              <a:gd name="connsiteY5-722" fmla="*/ 8403 h 12362"/>
              <a:gd name="connsiteX6-723" fmla="*/ 7224 w 10236"/>
              <a:gd name="connsiteY6-724" fmla="*/ 7019 h 12362"/>
              <a:gd name="connsiteX7-725" fmla="*/ 6038 w 10236"/>
              <a:gd name="connsiteY7-726" fmla="*/ 5762 h 12362"/>
              <a:gd name="connsiteX8-727" fmla="*/ 5285 w 10236"/>
              <a:gd name="connsiteY8-728" fmla="*/ 4806 h 12362"/>
              <a:gd name="connsiteX9-729" fmla="*/ 5059 w 10236"/>
              <a:gd name="connsiteY9-730" fmla="*/ 3638 h 12362"/>
              <a:gd name="connsiteX10-731" fmla="*/ 4464 w 10236"/>
              <a:gd name="connsiteY10-732" fmla="*/ 2807 h 12362"/>
              <a:gd name="connsiteX11-733" fmla="*/ 5550 w 10236"/>
              <a:gd name="connsiteY11-734" fmla="*/ 2056 h 12362"/>
              <a:gd name="connsiteX12-735" fmla="*/ 6250 w 10236"/>
              <a:gd name="connsiteY12-736" fmla="*/ 2746 h 12362"/>
              <a:gd name="connsiteX13-737" fmla="*/ 9784 w 10236"/>
              <a:gd name="connsiteY13-738" fmla="*/ 3335 h 12362"/>
              <a:gd name="connsiteX14-739" fmla="*/ 9672 w 10236"/>
              <a:gd name="connsiteY14-740" fmla="*/ 1364 h 12362"/>
              <a:gd name="connsiteX15-741" fmla="*/ 10236 w 10236"/>
              <a:gd name="connsiteY15-742" fmla="*/ 0 h 12362"/>
              <a:gd name="connsiteX0-743" fmla="*/ 181 w 10236"/>
              <a:gd name="connsiteY0-744" fmla="*/ 12362 h 12362"/>
              <a:gd name="connsiteX1-745" fmla="*/ 181 w 10236"/>
              <a:gd name="connsiteY1-746" fmla="*/ 9568 h 12362"/>
              <a:gd name="connsiteX2-747" fmla="*/ 2056 w 10236"/>
              <a:gd name="connsiteY2-748" fmla="*/ 8636 h 12362"/>
              <a:gd name="connsiteX3-749" fmla="*/ 3306 w 10236"/>
              <a:gd name="connsiteY3-750" fmla="*/ 8636 h 12362"/>
              <a:gd name="connsiteX4-751" fmla="*/ 4830 w 10236"/>
              <a:gd name="connsiteY4-752" fmla="*/ 8307 h 12362"/>
              <a:gd name="connsiteX5-753" fmla="*/ 6112 w 10236"/>
              <a:gd name="connsiteY5-754" fmla="*/ 8403 h 12362"/>
              <a:gd name="connsiteX6-755" fmla="*/ 7224 w 10236"/>
              <a:gd name="connsiteY6-756" fmla="*/ 7019 h 12362"/>
              <a:gd name="connsiteX7-757" fmla="*/ 6038 w 10236"/>
              <a:gd name="connsiteY7-758" fmla="*/ 5762 h 12362"/>
              <a:gd name="connsiteX8-759" fmla="*/ 5285 w 10236"/>
              <a:gd name="connsiteY8-760" fmla="*/ 4806 h 12362"/>
              <a:gd name="connsiteX9-761" fmla="*/ 5059 w 10236"/>
              <a:gd name="connsiteY9-762" fmla="*/ 3638 h 12362"/>
              <a:gd name="connsiteX10-763" fmla="*/ 4464 w 10236"/>
              <a:gd name="connsiteY10-764" fmla="*/ 2807 h 12362"/>
              <a:gd name="connsiteX11-765" fmla="*/ 5550 w 10236"/>
              <a:gd name="connsiteY11-766" fmla="*/ 2056 h 12362"/>
              <a:gd name="connsiteX12-767" fmla="*/ 6250 w 10236"/>
              <a:gd name="connsiteY12-768" fmla="*/ 2746 h 12362"/>
              <a:gd name="connsiteX13-769" fmla="*/ 9784 w 10236"/>
              <a:gd name="connsiteY13-770" fmla="*/ 3335 h 12362"/>
              <a:gd name="connsiteX14-771" fmla="*/ 9672 w 10236"/>
              <a:gd name="connsiteY14-772" fmla="*/ 1364 h 12362"/>
              <a:gd name="connsiteX15-773" fmla="*/ 10236 w 10236"/>
              <a:gd name="connsiteY15-774" fmla="*/ 0 h 12362"/>
              <a:gd name="connsiteX0-775" fmla="*/ 181 w 10236"/>
              <a:gd name="connsiteY0-776" fmla="*/ 12362 h 12362"/>
              <a:gd name="connsiteX1-777" fmla="*/ 181 w 10236"/>
              <a:gd name="connsiteY1-778" fmla="*/ 9568 h 12362"/>
              <a:gd name="connsiteX2-779" fmla="*/ 2056 w 10236"/>
              <a:gd name="connsiteY2-780" fmla="*/ 8636 h 12362"/>
              <a:gd name="connsiteX3-781" fmla="*/ 3306 w 10236"/>
              <a:gd name="connsiteY3-782" fmla="*/ 8636 h 12362"/>
              <a:gd name="connsiteX4-783" fmla="*/ 4830 w 10236"/>
              <a:gd name="connsiteY4-784" fmla="*/ 8307 h 12362"/>
              <a:gd name="connsiteX5-785" fmla="*/ 6112 w 10236"/>
              <a:gd name="connsiteY5-786" fmla="*/ 8403 h 12362"/>
              <a:gd name="connsiteX6-787" fmla="*/ 7047 w 10236"/>
              <a:gd name="connsiteY6-788" fmla="*/ 7260 h 12362"/>
              <a:gd name="connsiteX7-789" fmla="*/ 6038 w 10236"/>
              <a:gd name="connsiteY7-790" fmla="*/ 5762 h 12362"/>
              <a:gd name="connsiteX8-791" fmla="*/ 5285 w 10236"/>
              <a:gd name="connsiteY8-792" fmla="*/ 4806 h 12362"/>
              <a:gd name="connsiteX9-793" fmla="*/ 5059 w 10236"/>
              <a:gd name="connsiteY9-794" fmla="*/ 3638 h 12362"/>
              <a:gd name="connsiteX10-795" fmla="*/ 4464 w 10236"/>
              <a:gd name="connsiteY10-796" fmla="*/ 2807 h 12362"/>
              <a:gd name="connsiteX11-797" fmla="*/ 5550 w 10236"/>
              <a:gd name="connsiteY11-798" fmla="*/ 2056 h 12362"/>
              <a:gd name="connsiteX12-799" fmla="*/ 6250 w 10236"/>
              <a:gd name="connsiteY12-800" fmla="*/ 2746 h 12362"/>
              <a:gd name="connsiteX13-801" fmla="*/ 9784 w 10236"/>
              <a:gd name="connsiteY13-802" fmla="*/ 3335 h 12362"/>
              <a:gd name="connsiteX14-803" fmla="*/ 9672 w 10236"/>
              <a:gd name="connsiteY14-804" fmla="*/ 1364 h 12362"/>
              <a:gd name="connsiteX15-805" fmla="*/ 10236 w 10236"/>
              <a:gd name="connsiteY15-806" fmla="*/ 0 h 12362"/>
              <a:gd name="connsiteX0-807" fmla="*/ 181 w 10236"/>
              <a:gd name="connsiteY0-808" fmla="*/ 12362 h 12362"/>
              <a:gd name="connsiteX1-809" fmla="*/ 181 w 10236"/>
              <a:gd name="connsiteY1-810" fmla="*/ 9568 h 12362"/>
              <a:gd name="connsiteX2-811" fmla="*/ 2056 w 10236"/>
              <a:gd name="connsiteY2-812" fmla="*/ 8636 h 12362"/>
              <a:gd name="connsiteX3-813" fmla="*/ 3306 w 10236"/>
              <a:gd name="connsiteY3-814" fmla="*/ 8636 h 12362"/>
              <a:gd name="connsiteX4-815" fmla="*/ 4830 w 10236"/>
              <a:gd name="connsiteY4-816" fmla="*/ 8307 h 12362"/>
              <a:gd name="connsiteX5-817" fmla="*/ 6112 w 10236"/>
              <a:gd name="connsiteY5-818" fmla="*/ 8403 h 12362"/>
              <a:gd name="connsiteX6-819" fmla="*/ 7047 w 10236"/>
              <a:gd name="connsiteY6-820" fmla="*/ 7260 h 12362"/>
              <a:gd name="connsiteX7-821" fmla="*/ 6038 w 10236"/>
              <a:gd name="connsiteY7-822" fmla="*/ 5762 h 12362"/>
              <a:gd name="connsiteX8-823" fmla="*/ 5285 w 10236"/>
              <a:gd name="connsiteY8-824" fmla="*/ 4806 h 12362"/>
              <a:gd name="connsiteX9-825" fmla="*/ 5059 w 10236"/>
              <a:gd name="connsiteY9-826" fmla="*/ 3638 h 12362"/>
              <a:gd name="connsiteX10-827" fmla="*/ 4464 w 10236"/>
              <a:gd name="connsiteY10-828" fmla="*/ 2807 h 12362"/>
              <a:gd name="connsiteX11-829" fmla="*/ 5550 w 10236"/>
              <a:gd name="connsiteY11-830" fmla="*/ 2056 h 12362"/>
              <a:gd name="connsiteX12-831" fmla="*/ 6250 w 10236"/>
              <a:gd name="connsiteY12-832" fmla="*/ 2746 h 12362"/>
              <a:gd name="connsiteX13-833" fmla="*/ 9784 w 10236"/>
              <a:gd name="connsiteY13-834" fmla="*/ 3335 h 12362"/>
              <a:gd name="connsiteX14-835" fmla="*/ 9672 w 10236"/>
              <a:gd name="connsiteY14-836" fmla="*/ 1364 h 12362"/>
              <a:gd name="connsiteX15-837" fmla="*/ 10236 w 10236"/>
              <a:gd name="connsiteY15-838" fmla="*/ 0 h 12362"/>
              <a:gd name="connsiteX0-839" fmla="*/ 455 w 10126"/>
              <a:gd name="connsiteY0-840" fmla="*/ 12322 h 12322"/>
              <a:gd name="connsiteX1-841" fmla="*/ 71 w 10126"/>
              <a:gd name="connsiteY1-842" fmla="*/ 9568 h 12322"/>
              <a:gd name="connsiteX2-843" fmla="*/ 1946 w 10126"/>
              <a:gd name="connsiteY2-844" fmla="*/ 8636 h 12322"/>
              <a:gd name="connsiteX3-845" fmla="*/ 3196 w 10126"/>
              <a:gd name="connsiteY3-846" fmla="*/ 8636 h 12322"/>
              <a:gd name="connsiteX4-847" fmla="*/ 4720 w 10126"/>
              <a:gd name="connsiteY4-848" fmla="*/ 8307 h 12322"/>
              <a:gd name="connsiteX5-849" fmla="*/ 6002 w 10126"/>
              <a:gd name="connsiteY5-850" fmla="*/ 8403 h 12322"/>
              <a:gd name="connsiteX6-851" fmla="*/ 6937 w 10126"/>
              <a:gd name="connsiteY6-852" fmla="*/ 7260 h 12322"/>
              <a:gd name="connsiteX7-853" fmla="*/ 5928 w 10126"/>
              <a:gd name="connsiteY7-854" fmla="*/ 5762 h 12322"/>
              <a:gd name="connsiteX8-855" fmla="*/ 5175 w 10126"/>
              <a:gd name="connsiteY8-856" fmla="*/ 4806 h 12322"/>
              <a:gd name="connsiteX9-857" fmla="*/ 4949 w 10126"/>
              <a:gd name="connsiteY9-858" fmla="*/ 3638 h 12322"/>
              <a:gd name="connsiteX10-859" fmla="*/ 4354 w 10126"/>
              <a:gd name="connsiteY10-860" fmla="*/ 2807 h 12322"/>
              <a:gd name="connsiteX11-861" fmla="*/ 5440 w 10126"/>
              <a:gd name="connsiteY11-862" fmla="*/ 2056 h 12322"/>
              <a:gd name="connsiteX12-863" fmla="*/ 6140 w 10126"/>
              <a:gd name="connsiteY12-864" fmla="*/ 2746 h 12322"/>
              <a:gd name="connsiteX13-865" fmla="*/ 9674 w 10126"/>
              <a:gd name="connsiteY13-866" fmla="*/ 3335 h 12322"/>
              <a:gd name="connsiteX14-867" fmla="*/ 9562 w 10126"/>
              <a:gd name="connsiteY14-868" fmla="*/ 1364 h 12322"/>
              <a:gd name="connsiteX15-869" fmla="*/ 10126 w 10126"/>
              <a:gd name="connsiteY15-870" fmla="*/ 0 h 12322"/>
              <a:gd name="connsiteX0-871" fmla="*/ 428 w 10099"/>
              <a:gd name="connsiteY0-872" fmla="*/ 12322 h 12322"/>
              <a:gd name="connsiteX1-873" fmla="*/ 44 w 10099"/>
              <a:gd name="connsiteY1-874" fmla="*/ 9568 h 12322"/>
              <a:gd name="connsiteX2-875" fmla="*/ 1919 w 10099"/>
              <a:gd name="connsiteY2-876" fmla="*/ 8636 h 12322"/>
              <a:gd name="connsiteX3-877" fmla="*/ 3169 w 10099"/>
              <a:gd name="connsiteY3-878" fmla="*/ 8636 h 12322"/>
              <a:gd name="connsiteX4-879" fmla="*/ 4693 w 10099"/>
              <a:gd name="connsiteY4-880" fmla="*/ 8307 h 12322"/>
              <a:gd name="connsiteX5-881" fmla="*/ 5975 w 10099"/>
              <a:gd name="connsiteY5-882" fmla="*/ 8403 h 12322"/>
              <a:gd name="connsiteX6-883" fmla="*/ 6910 w 10099"/>
              <a:gd name="connsiteY6-884" fmla="*/ 7260 h 12322"/>
              <a:gd name="connsiteX7-885" fmla="*/ 5901 w 10099"/>
              <a:gd name="connsiteY7-886" fmla="*/ 5762 h 12322"/>
              <a:gd name="connsiteX8-887" fmla="*/ 5148 w 10099"/>
              <a:gd name="connsiteY8-888" fmla="*/ 4806 h 12322"/>
              <a:gd name="connsiteX9-889" fmla="*/ 4922 w 10099"/>
              <a:gd name="connsiteY9-890" fmla="*/ 3638 h 12322"/>
              <a:gd name="connsiteX10-891" fmla="*/ 4327 w 10099"/>
              <a:gd name="connsiteY10-892" fmla="*/ 2807 h 12322"/>
              <a:gd name="connsiteX11-893" fmla="*/ 5413 w 10099"/>
              <a:gd name="connsiteY11-894" fmla="*/ 2056 h 12322"/>
              <a:gd name="connsiteX12-895" fmla="*/ 6113 w 10099"/>
              <a:gd name="connsiteY12-896" fmla="*/ 2746 h 12322"/>
              <a:gd name="connsiteX13-897" fmla="*/ 9647 w 10099"/>
              <a:gd name="connsiteY13-898" fmla="*/ 3335 h 12322"/>
              <a:gd name="connsiteX14-899" fmla="*/ 9535 w 10099"/>
              <a:gd name="connsiteY14-900" fmla="*/ 1364 h 12322"/>
              <a:gd name="connsiteX15-901" fmla="*/ 10099 w 10099"/>
              <a:gd name="connsiteY15-902" fmla="*/ 0 h 12322"/>
              <a:gd name="connsiteX0-903" fmla="*/ 401 w 10072"/>
              <a:gd name="connsiteY0-904" fmla="*/ 12322 h 12322"/>
              <a:gd name="connsiteX1-905" fmla="*/ 17 w 10072"/>
              <a:gd name="connsiteY1-906" fmla="*/ 9568 h 12322"/>
              <a:gd name="connsiteX2-907" fmla="*/ 1892 w 10072"/>
              <a:gd name="connsiteY2-908" fmla="*/ 8636 h 12322"/>
              <a:gd name="connsiteX3-909" fmla="*/ 3142 w 10072"/>
              <a:gd name="connsiteY3-910" fmla="*/ 8636 h 12322"/>
              <a:gd name="connsiteX4-911" fmla="*/ 4666 w 10072"/>
              <a:gd name="connsiteY4-912" fmla="*/ 8307 h 12322"/>
              <a:gd name="connsiteX5-913" fmla="*/ 5948 w 10072"/>
              <a:gd name="connsiteY5-914" fmla="*/ 8403 h 12322"/>
              <a:gd name="connsiteX6-915" fmla="*/ 6883 w 10072"/>
              <a:gd name="connsiteY6-916" fmla="*/ 7260 h 12322"/>
              <a:gd name="connsiteX7-917" fmla="*/ 5874 w 10072"/>
              <a:gd name="connsiteY7-918" fmla="*/ 5762 h 12322"/>
              <a:gd name="connsiteX8-919" fmla="*/ 5121 w 10072"/>
              <a:gd name="connsiteY8-920" fmla="*/ 4806 h 12322"/>
              <a:gd name="connsiteX9-921" fmla="*/ 4895 w 10072"/>
              <a:gd name="connsiteY9-922" fmla="*/ 3638 h 12322"/>
              <a:gd name="connsiteX10-923" fmla="*/ 4300 w 10072"/>
              <a:gd name="connsiteY10-924" fmla="*/ 2807 h 12322"/>
              <a:gd name="connsiteX11-925" fmla="*/ 5386 w 10072"/>
              <a:gd name="connsiteY11-926" fmla="*/ 2056 h 12322"/>
              <a:gd name="connsiteX12-927" fmla="*/ 6086 w 10072"/>
              <a:gd name="connsiteY12-928" fmla="*/ 2746 h 12322"/>
              <a:gd name="connsiteX13-929" fmla="*/ 9620 w 10072"/>
              <a:gd name="connsiteY13-930" fmla="*/ 3335 h 12322"/>
              <a:gd name="connsiteX14-931" fmla="*/ 9508 w 10072"/>
              <a:gd name="connsiteY14-932" fmla="*/ 1364 h 12322"/>
              <a:gd name="connsiteX15-933" fmla="*/ 10072 w 10072"/>
              <a:gd name="connsiteY15-934" fmla="*/ 0 h 12322"/>
              <a:gd name="connsiteX0-935" fmla="*/ 400 w 10071"/>
              <a:gd name="connsiteY0-936" fmla="*/ 12322 h 12322"/>
              <a:gd name="connsiteX1-937" fmla="*/ 16 w 10071"/>
              <a:gd name="connsiteY1-938" fmla="*/ 9568 h 12322"/>
              <a:gd name="connsiteX2-939" fmla="*/ 1891 w 10071"/>
              <a:gd name="connsiteY2-940" fmla="*/ 8636 h 12322"/>
              <a:gd name="connsiteX3-941" fmla="*/ 3141 w 10071"/>
              <a:gd name="connsiteY3-942" fmla="*/ 8636 h 12322"/>
              <a:gd name="connsiteX4-943" fmla="*/ 4665 w 10071"/>
              <a:gd name="connsiteY4-944" fmla="*/ 8307 h 12322"/>
              <a:gd name="connsiteX5-945" fmla="*/ 5947 w 10071"/>
              <a:gd name="connsiteY5-946" fmla="*/ 8403 h 12322"/>
              <a:gd name="connsiteX6-947" fmla="*/ 6882 w 10071"/>
              <a:gd name="connsiteY6-948" fmla="*/ 7260 h 12322"/>
              <a:gd name="connsiteX7-949" fmla="*/ 5873 w 10071"/>
              <a:gd name="connsiteY7-950" fmla="*/ 5762 h 12322"/>
              <a:gd name="connsiteX8-951" fmla="*/ 5120 w 10071"/>
              <a:gd name="connsiteY8-952" fmla="*/ 4806 h 12322"/>
              <a:gd name="connsiteX9-953" fmla="*/ 4894 w 10071"/>
              <a:gd name="connsiteY9-954" fmla="*/ 3638 h 12322"/>
              <a:gd name="connsiteX10-955" fmla="*/ 4299 w 10071"/>
              <a:gd name="connsiteY10-956" fmla="*/ 2807 h 12322"/>
              <a:gd name="connsiteX11-957" fmla="*/ 5385 w 10071"/>
              <a:gd name="connsiteY11-958" fmla="*/ 2056 h 12322"/>
              <a:gd name="connsiteX12-959" fmla="*/ 6085 w 10071"/>
              <a:gd name="connsiteY12-960" fmla="*/ 2746 h 12322"/>
              <a:gd name="connsiteX13-961" fmla="*/ 9619 w 10071"/>
              <a:gd name="connsiteY13-962" fmla="*/ 3335 h 12322"/>
              <a:gd name="connsiteX14-963" fmla="*/ 9507 w 10071"/>
              <a:gd name="connsiteY14-964" fmla="*/ 1364 h 12322"/>
              <a:gd name="connsiteX15-965" fmla="*/ 10071 w 10071"/>
              <a:gd name="connsiteY15-966" fmla="*/ 0 h 12322"/>
              <a:gd name="connsiteX0-967" fmla="*/ 400 w 10071"/>
              <a:gd name="connsiteY0-968" fmla="*/ 12322 h 12322"/>
              <a:gd name="connsiteX1-969" fmla="*/ 16 w 10071"/>
              <a:gd name="connsiteY1-970" fmla="*/ 9568 h 12322"/>
              <a:gd name="connsiteX2-971" fmla="*/ 1891 w 10071"/>
              <a:gd name="connsiteY2-972" fmla="*/ 8636 h 12322"/>
              <a:gd name="connsiteX3-973" fmla="*/ 3141 w 10071"/>
              <a:gd name="connsiteY3-974" fmla="*/ 8636 h 12322"/>
              <a:gd name="connsiteX4-975" fmla="*/ 4665 w 10071"/>
              <a:gd name="connsiteY4-976" fmla="*/ 8307 h 12322"/>
              <a:gd name="connsiteX5-977" fmla="*/ 5947 w 10071"/>
              <a:gd name="connsiteY5-978" fmla="*/ 8403 h 12322"/>
              <a:gd name="connsiteX6-979" fmla="*/ 6882 w 10071"/>
              <a:gd name="connsiteY6-980" fmla="*/ 7260 h 12322"/>
              <a:gd name="connsiteX7-981" fmla="*/ 5873 w 10071"/>
              <a:gd name="connsiteY7-982" fmla="*/ 5762 h 12322"/>
              <a:gd name="connsiteX8-983" fmla="*/ 5120 w 10071"/>
              <a:gd name="connsiteY8-984" fmla="*/ 4806 h 12322"/>
              <a:gd name="connsiteX9-985" fmla="*/ 4894 w 10071"/>
              <a:gd name="connsiteY9-986" fmla="*/ 3638 h 12322"/>
              <a:gd name="connsiteX10-987" fmla="*/ 4299 w 10071"/>
              <a:gd name="connsiteY10-988" fmla="*/ 2807 h 12322"/>
              <a:gd name="connsiteX11-989" fmla="*/ 5385 w 10071"/>
              <a:gd name="connsiteY11-990" fmla="*/ 2056 h 12322"/>
              <a:gd name="connsiteX12-991" fmla="*/ 6085 w 10071"/>
              <a:gd name="connsiteY12-992" fmla="*/ 2746 h 12322"/>
              <a:gd name="connsiteX13-993" fmla="*/ 9619 w 10071"/>
              <a:gd name="connsiteY13-994" fmla="*/ 3335 h 12322"/>
              <a:gd name="connsiteX14-995" fmla="*/ 10071 w 10071"/>
              <a:gd name="connsiteY14-996" fmla="*/ 0 h 12322"/>
              <a:gd name="connsiteX0-997" fmla="*/ 400 w 9619"/>
              <a:gd name="connsiteY0-998" fmla="*/ 10374 h 10374"/>
              <a:gd name="connsiteX1-999" fmla="*/ 16 w 9619"/>
              <a:gd name="connsiteY1-1000" fmla="*/ 7620 h 10374"/>
              <a:gd name="connsiteX2-1001" fmla="*/ 1891 w 9619"/>
              <a:gd name="connsiteY2-1002" fmla="*/ 6688 h 10374"/>
              <a:gd name="connsiteX3-1003" fmla="*/ 3141 w 9619"/>
              <a:gd name="connsiteY3-1004" fmla="*/ 6688 h 10374"/>
              <a:gd name="connsiteX4-1005" fmla="*/ 4665 w 9619"/>
              <a:gd name="connsiteY4-1006" fmla="*/ 6359 h 10374"/>
              <a:gd name="connsiteX5-1007" fmla="*/ 5947 w 9619"/>
              <a:gd name="connsiteY5-1008" fmla="*/ 6455 h 10374"/>
              <a:gd name="connsiteX6-1009" fmla="*/ 6882 w 9619"/>
              <a:gd name="connsiteY6-1010" fmla="*/ 5312 h 10374"/>
              <a:gd name="connsiteX7-1011" fmla="*/ 5873 w 9619"/>
              <a:gd name="connsiteY7-1012" fmla="*/ 3814 h 10374"/>
              <a:gd name="connsiteX8-1013" fmla="*/ 5120 w 9619"/>
              <a:gd name="connsiteY8-1014" fmla="*/ 2858 h 10374"/>
              <a:gd name="connsiteX9-1015" fmla="*/ 4894 w 9619"/>
              <a:gd name="connsiteY9-1016" fmla="*/ 1690 h 10374"/>
              <a:gd name="connsiteX10-1017" fmla="*/ 4299 w 9619"/>
              <a:gd name="connsiteY10-1018" fmla="*/ 859 h 10374"/>
              <a:gd name="connsiteX11-1019" fmla="*/ 5385 w 9619"/>
              <a:gd name="connsiteY11-1020" fmla="*/ 108 h 10374"/>
              <a:gd name="connsiteX12-1021" fmla="*/ 6085 w 9619"/>
              <a:gd name="connsiteY12-1022" fmla="*/ 798 h 10374"/>
              <a:gd name="connsiteX13-1023" fmla="*/ 9619 w 9619"/>
              <a:gd name="connsiteY13-1024" fmla="*/ 1387 h 10374"/>
              <a:gd name="connsiteX0-1025" fmla="*/ 416 w 7625"/>
              <a:gd name="connsiteY0-1026" fmla="*/ 10300 h 10300"/>
              <a:gd name="connsiteX1-1027" fmla="*/ 17 w 7625"/>
              <a:gd name="connsiteY1-1028" fmla="*/ 7645 h 10300"/>
              <a:gd name="connsiteX2-1029" fmla="*/ 1966 w 7625"/>
              <a:gd name="connsiteY2-1030" fmla="*/ 6747 h 10300"/>
              <a:gd name="connsiteX3-1031" fmla="*/ 3265 w 7625"/>
              <a:gd name="connsiteY3-1032" fmla="*/ 6747 h 10300"/>
              <a:gd name="connsiteX4-1033" fmla="*/ 4850 w 7625"/>
              <a:gd name="connsiteY4-1034" fmla="*/ 6430 h 10300"/>
              <a:gd name="connsiteX5-1035" fmla="*/ 6183 w 7625"/>
              <a:gd name="connsiteY5-1036" fmla="*/ 6522 h 10300"/>
              <a:gd name="connsiteX6-1037" fmla="*/ 7155 w 7625"/>
              <a:gd name="connsiteY6-1038" fmla="*/ 5420 h 10300"/>
              <a:gd name="connsiteX7-1039" fmla="*/ 6106 w 7625"/>
              <a:gd name="connsiteY7-1040" fmla="*/ 3976 h 10300"/>
              <a:gd name="connsiteX8-1041" fmla="*/ 5323 w 7625"/>
              <a:gd name="connsiteY8-1042" fmla="*/ 3055 h 10300"/>
              <a:gd name="connsiteX9-1043" fmla="*/ 5088 w 7625"/>
              <a:gd name="connsiteY9-1044" fmla="*/ 1929 h 10300"/>
              <a:gd name="connsiteX10-1045" fmla="*/ 4469 w 7625"/>
              <a:gd name="connsiteY10-1046" fmla="*/ 1128 h 10300"/>
              <a:gd name="connsiteX11-1047" fmla="*/ 5598 w 7625"/>
              <a:gd name="connsiteY11-1048" fmla="*/ 404 h 10300"/>
              <a:gd name="connsiteX12-1049" fmla="*/ 6326 w 7625"/>
              <a:gd name="connsiteY12-1050" fmla="*/ 1069 h 10300"/>
              <a:gd name="connsiteX13-1051" fmla="*/ 1724 w 7625"/>
              <a:gd name="connsiteY13-1052" fmla="*/ 0 h 10300"/>
              <a:gd name="connsiteX0-1053" fmla="*/ 546 w 10000"/>
              <a:gd name="connsiteY0-1054" fmla="*/ 10000 h 10000"/>
              <a:gd name="connsiteX1-1055" fmla="*/ 22 w 10000"/>
              <a:gd name="connsiteY1-1056" fmla="*/ 7422 h 10000"/>
              <a:gd name="connsiteX2-1057" fmla="*/ 2578 w 10000"/>
              <a:gd name="connsiteY2-1058" fmla="*/ 6550 h 10000"/>
              <a:gd name="connsiteX3-1059" fmla="*/ 4282 w 10000"/>
              <a:gd name="connsiteY3-1060" fmla="*/ 6550 h 10000"/>
              <a:gd name="connsiteX4-1061" fmla="*/ 6361 w 10000"/>
              <a:gd name="connsiteY4-1062" fmla="*/ 6243 h 10000"/>
              <a:gd name="connsiteX5-1063" fmla="*/ 8109 w 10000"/>
              <a:gd name="connsiteY5-1064" fmla="*/ 6332 h 10000"/>
              <a:gd name="connsiteX6-1065" fmla="*/ 9384 w 10000"/>
              <a:gd name="connsiteY6-1066" fmla="*/ 5262 h 10000"/>
              <a:gd name="connsiteX7-1067" fmla="*/ 8008 w 10000"/>
              <a:gd name="connsiteY7-1068" fmla="*/ 3860 h 10000"/>
              <a:gd name="connsiteX8-1069" fmla="*/ 6981 w 10000"/>
              <a:gd name="connsiteY8-1070" fmla="*/ 2966 h 10000"/>
              <a:gd name="connsiteX9-1071" fmla="*/ 6673 w 10000"/>
              <a:gd name="connsiteY9-1072" fmla="*/ 1873 h 10000"/>
              <a:gd name="connsiteX10-1073" fmla="*/ 5861 w 10000"/>
              <a:gd name="connsiteY10-1074" fmla="*/ 1095 h 10000"/>
              <a:gd name="connsiteX11-1075" fmla="*/ 7342 w 10000"/>
              <a:gd name="connsiteY11-1076" fmla="*/ 392 h 10000"/>
              <a:gd name="connsiteX12-1077" fmla="*/ 2010 w 10000"/>
              <a:gd name="connsiteY12-1078" fmla="*/ 845 h 10000"/>
              <a:gd name="connsiteX13-1079" fmla="*/ 2261 w 10000"/>
              <a:gd name="connsiteY13-1080" fmla="*/ 0 h 10000"/>
              <a:gd name="connsiteX0-1081" fmla="*/ 546 w 10000"/>
              <a:gd name="connsiteY0-1082" fmla="*/ 10000 h 10000"/>
              <a:gd name="connsiteX1-1083" fmla="*/ 22 w 10000"/>
              <a:gd name="connsiteY1-1084" fmla="*/ 7422 h 10000"/>
              <a:gd name="connsiteX2-1085" fmla="*/ 2578 w 10000"/>
              <a:gd name="connsiteY2-1086" fmla="*/ 6550 h 10000"/>
              <a:gd name="connsiteX3-1087" fmla="*/ 4282 w 10000"/>
              <a:gd name="connsiteY3-1088" fmla="*/ 6550 h 10000"/>
              <a:gd name="connsiteX4-1089" fmla="*/ 6361 w 10000"/>
              <a:gd name="connsiteY4-1090" fmla="*/ 6243 h 10000"/>
              <a:gd name="connsiteX5-1091" fmla="*/ 8109 w 10000"/>
              <a:gd name="connsiteY5-1092" fmla="*/ 6332 h 10000"/>
              <a:gd name="connsiteX6-1093" fmla="*/ 9384 w 10000"/>
              <a:gd name="connsiteY6-1094" fmla="*/ 5262 h 10000"/>
              <a:gd name="connsiteX7-1095" fmla="*/ 8008 w 10000"/>
              <a:gd name="connsiteY7-1096" fmla="*/ 3860 h 10000"/>
              <a:gd name="connsiteX8-1097" fmla="*/ 6981 w 10000"/>
              <a:gd name="connsiteY8-1098" fmla="*/ 2966 h 10000"/>
              <a:gd name="connsiteX9-1099" fmla="*/ 6673 w 10000"/>
              <a:gd name="connsiteY9-1100" fmla="*/ 1873 h 10000"/>
              <a:gd name="connsiteX10-1101" fmla="*/ 5861 w 10000"/>
              <a:gd name="connsiteY10-1102" fmla="*/ 1095 h 10000"/>
              <a:gd name="connsiteX11-1103" fmla="*/ 4251 w 10000"/>
              <a:gd name="connsiteY11-1104" fmla="*/ 1355 h 10000"/>
              <a:gd name="connsiteX12-1105" fmla="*/ 2010 w 10000"/>
              <a:gd name="connsiteY12-1106" fmla="*/ 845 h 10000"/>
              <a:gd name="connsiteX13-1107" fmla="*/ 2261 w 10000"/>
              <a:gd name="connsiteY13-1108" fmla="*/ 0 h 10000"/>
              <a:gd name="connsiteX0-1109" fmla="*/ 546 w 10000"/>
              <a:gd name="connsiteY0-1110" fmla="*/ 10000 h 10000"/>
              <a:gd name="connsiteX1-1111" fmla="*/ 22 w 10000"/>
              <a:gd name="connsiteY1-1112" fmla="*/ 7422 h 10000"/>
              <a:gd name="connsiteX2-1113" fmla="*/ 2578 w 10000"/>
              <a:gd name="connsiteY2-1114" fmla="*/ 6550 h 10000"/>
              <a:gd name="connsiteX3-1115" fmla="*/ 4282 w 10000"/>
              <a:gd name="connsiteY3-1116" fmla="*/ 6550 h 10000"/>
              <a:gd name="connsiteX4-1117" fmla="*/ 6361 w 10000"/>
              <a:gd name="connsiteY4-1118" fmla="*/ 6243 h 10000"/>
              <a:gd name="connsiteX5-1119" fmla="*/ 8109 w 10000"/>
              <a:gd name="connsiteY5-1120" fmla="*/ 6332 h 10000"/>
              <a:gd name="connsiteX6-1121" fmla="*/ 9384 w 10000"/>
              <a:gd name="connsiteY6-1122" fmla="*/ 5262 h 10000"/>
              <a:gd name="connsiteX7-1123" fmla="*/ 8008 w 10000"/>
              <a:gd name="connsiteY7-1124" fmla="*/ 3860 h 10000"/>
              <a:gd name="connsiteX8-1125" fmla="*/ 6981 w 10000"/>
              <a:gd name="connsiteY8-1126" fmla="*/ 2966 h 10000"/>
              <a:gd name="connsiteX9-1127" fmla="*/ 6673 w 10000"/>
              <a:gd name="connsiteY9-1128" fmla="*/ 1873 h 10000"/>
              <a:gd name="connsiteX10-1129" fmla="*/ 5861 w 10000"/>
              <a:gd name="connsiteY10-1130" fmla="*/ 1095 h 10000"/>
              <a:gd name="connsiteX11-1131" fmla="*/ 4251 w 10000"/>
              <a:gd name="connsiteY11-1132" fmla="*/ 1355 h 10000"/>
              <a:gd name="connsiteX12-1133" fmla="*/ 2010 w 10000"/>
              <a:gd name="connsiteY12-1134" fmla="*/ 845 h 10000"/>
              <a:gd name="connsiteX13-1135" fmla="*/ 2261 w 10000"/>
              <a:gd name="connsiteY13-1136" fmla="*/ 0 h 10000"/>
              <a:gd name="connsiteX0-1137" fmla="*/ 546 w 10000"/>
              <a:gd name="connsiteY0-1138" fmla="*/ 10000 h 10000"/>
              <a:gd name="connsiteX1-1139" fmla="*/ 22 w 10000"/>
              <a:gd name="connsiteY1-1140" fmla="*/ 7422 h 10000"/>
              <a:gd name="connsiteX2-1141" fmla="*/ 2578 w 10000"/>
              <a:gd name="connsiteY2-1142" fmla="*/ 6550 h 10000"/>
              <a:gd name="connsiteX3-1143" fmla="*/ 4282 w 10000"/>
              <a:gd name="connsiteY3-1144" fmla="*/ 6550 h 10000"/>
              <a:gd name="connsiteX4-1145" fmla="*/ 6361 w 10000"/>
              <a:gd name="connsiteY4-1146" fmla="*/ 6243 h 10000"/>
              <a:gd name="connsiteX5-1147" fmla="*/ 8109 w 10000"/>
              <a:gd name="connsiteY5-1148" fmla="*/ 6332 h 10000"/>
              <a:gd name="connsiteX6-1149" fmla="*/ 9384 w 10000"/>
              <a:gd name="connsiteY6-1150" fmla="*/ 5262 h 10000"/>
              <a:gd name="connsiteX7-1151" fmla="*/ 8008 w 10000"/>
              <a:gd name="connsiteY7-1152" fmla="*/ 3860 h 10000"/>
              <a:gd name="connsiteX8-1153" fmla="*/ 6981 w 10000"/>
              <a:gd name="connsiteY8-1154" fmla="*/ 2966 h 10000"/>
              <a:gd name="connsiteX9-1155" fmla="*/ 6673 w 10000"/>
              <a:gd name="connsiteY9-1156" fmla="*/ 1873 h 10000"/>
              <a:gd name="connsiteX10-1157" fmla="*/ 5861 w 10000"/>
              <a:gd name="connsiteY10-1158" fmla="*/ 1095 h 10000"/>
              <a:gd name="connsiteX11-1159" fmla="*/ 4251 w 10000"/>
              <a:gd name="connsiteY11-1160" fmla="*/ 1355 h 10000"/>
              <a:gd name="connsiteX12-1161" fmla="*/ 2010 w 10000"/>
              <a:gd name="connsiteY12-1162" fmla="*/ 845 h 10000"/>
              <a:gd name="connsiteX13-1163" fmla="*/ 2261 w 10000"/>
              <a:gd name="connsiteY13-1164" fmla="*/ 0 h 10000"/>
              <a:gd name="connsiteX0-1165" fmla="*/ 546 w 10000"/>
              <a:gd name="connsiteY0-1166" fmla="*/ 10000 h 10000"/>
              <a:gd name="connsiteX1-1167" fmla="*/ 22 w 10000"/>
              <a:gd name="connsiteY1-1168" fmla="*/ 7422 h 10000"/>
              <a:gd name="connsiteX2-1169" fmla="*/ 2578 w 10000"/>
              <a:gd name="connsiteY2-1170" fmla="*/ 6550 h 10000"/>
              <a:gd name="connsiteX3-1171" fmla="*/ 4282 w 10000"/>
              <a:gd name="connsiteY3-1172" fmla="*/ 6550 h 10000"/>
              <a:gd name="connsiteX4-1173" fmla="*/ 6361 w 10000"/>
              <a:gd name="connsiteY4-1174" fmla="*/ 6243 h 10000"/>
              <a:gd name="connsiteX5-1175" fmla="*/ 8109 w 10000"/>
              <a:gd name="connsiteY5-1176" fmla="*/ 6332 h 10000"/>
              <a:gd name="connsiteX6-1177" fmla="*/ 9384 w 10000"/>
              <a:gd name="connsiteY6-1178" fmla="*/ 5262 h 10000"/>
              <a:gd name="connsiteX7-1179" fmla="*/ 8008 w 10000"/>
              <a:gd name="connsiteY7-1180" fmla="*/ 3860 h 10000"/>
              <a:gd name="connsiteX8-1181" fmla="*/ 6981 w 10000"/>
              <a:gd name="connsiteY8-1182" fmla="*/ 2966 h 10000"/>
              <a:gd name="connsiteX9-1183" fmla="*/ 6673 w 10000"/>
              <a:gd name="connsiteY9-1184" fmla="*/ 1873 h 10000"/>
              <a:gd name="connsiteX10-1185" fmla="*/ 6239 w 10000"/>
              <a:gd name="connsiteY10-1186" fmla="*/ 1095 h 10000"/>
              <a:gd name="connsiteX11-1187" fmla="*/ 4251 w 10000"/>
              <a:gd name="connsiteY11-1188" fmla="*/ 1355 h 10000"/>
              <a:gd name="connsiteX12-1189" fmla="*/ 2010 w 10000"/>
              <a:gd name="connsiteY12-1190" fmla="*/ 845 h 10000"/>
              <a:gd name="connsiteX13-1191" fmla="*/ 2261 w 10000"/>
              <a:gd name="connsiteY13-119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10000" h="10000">
                <a:moveTo>
                  <a:pt x="546" y="10000"/>
                </a:moveTo>
                <a:cubicBezTo>
                  <a:pt x="935" y="8568"/>
                  <a:pt x="286" y="7997"/>
                  <a:pt x="22" y="7422"/>
                </a:cubicBezTo>
                <a:cubicBezTo>
                  <a:pt x="-243" y="6848"/>
                  <a:pt x="2070" y="6751"/>
                  <a:pt x="2578" y="6550"/>
                </a:cubicBezTo>
                <a:cubicBezTo>
                  <a:pt x="3087" y="6350"/>
                  <a:pt x="3660" y="6606"/>
                  <a:pt x="4282" y="6550"/>
                </a:cubicBezTo>
                <a:cubicBezTo>
                  <a:pt x="4904" y="6497"/>
                  <a:pt x="5722" y="6279"/>
                  <a:pt x="6361" y="6243"/>
                </a:cubicBezTo>
                <a:cubicBezTo>
                  <a:pt x="6998" y="6206"/>
                  <a:pt x="7605" y="6495"/>
                  <a:pt x="8109" y="6332"/>
                </a:cubicBezTo>
                <a:cubicBezTo>
                  <a:pt x="8611" y="6170"/>
                  <a:pt x="7546" y="5412"/>
                  <a:pt x="9384" y="5262"/>
                </a:cubicBezTo>
                <a:cubicBezTo>
                  <a:pt x="11220" y="5114"/>
                  <a:pt x="8408" y="4244"/>
                  <a:pt x="8008" y="3860"/>
                </a:cubicBezTo>
                <a:cubicBezTo>
                  <a:pt x="7607" y="3478"/>
                  <a:pt x="7204" y="3297"/>
                  <a:pt x="6981" y="2966"/>
                </a:cubicBezTo>
                <a:cubicBezTo>
                  <a:pt x="6758" y="2635"/>
                  <a:pt x="6797" y="2185"/>
                  <a:pt x="6673" y="1873"/>
                </a:cubicBezTo>
                <a:cubicBezTo>
                  <a:pt x="6549" y="1561"/>
                  <a:pt x="6643" y="1181"/>
                  <a:pt x="6239" y="1095"/>
                </a:cubicBezTo>
                <a:cubicBezTo>
                  <a:pt x="5835" y="1009"/>
                  <a:pt x="4956" y="1397"/>
                  <a:pt x="4251" y="1355"/>
                </a:cubicBezTo>
                <a:cubicBezTo>
                  <a:pt x="3546" y="1313"/>
                  <a:pt x="2995" y="814"/>
                  <a:pt x="2010" y="845"/>
                </a:cubicBezTo>
                <a:cubicBezTo>
                  <a:pt x="1025" y="876"/>
                  <a:pt x="1356" y="428"/>
                  <a:pt x="2261" y="0"/>
                </a:cubicBezTo>
              </a:path>
            </a:pathLst>
          </a:custGeom>
          <a:noFill/>
          <a:ln w="50800" cmpd="sng">
            <a:solidFill>
              <a:srgbClr val="FF0000"/>
            </a:solidFill>
            <a:round/>
          </a:ln>
          <a:effectLst/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3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8439" name="组合 38"/>
          <p:cNvGrpSpPr>
            <a:grpSpLocks/>
          </p:cNvGrpSpPr>
          <p:nvPr/>
        </p:nvGrpSpPr>
        <p:grpSpPr bwMode="auto">
          <a:xfrm>
            <a:off x="1090613" y="3130550"/>
            <a:ext cx="1136650" cy="1574800"/>
            <a:chOff x="1633424" y="2427588"/>
            <a:chExt cx="1514057" cy="2100066"/>
          </a:xfrm>
        </p:grpSpPr>
        <p:sp>
          <p:nvSpPr>
            <p:cNvPr id="188440" name="Text Box 26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633424" y="4035211"/>
              <a:ext cx="533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河</a:t>
              </a:r>
            </a:p>
          </p:txBody>
        </p:sp>
        <p:sp>
          <p:nvSpPr>
            <p:cNvPr id="188441" name="Text Box 27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813275" y="3491620"/>
              <a:ext cx="6096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加</a:t>
              </a:r>
            </a:p>
          </p:txBody>
        </p:sp>
        <p:sp>
          <p:nvSpPr>
            <p:cNvPr id="188442" name="Text Box 2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152811" y="2971179"/>
              <a:ext cx="533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 dirty="0">
                  <a:solidFill>
                    <a:srgbClr val="000000"/>
                  </a:solidFill>
                  <a:ea typeface="微软雅黑" panose="020B0503020204020204" pitchFamily="34" charset="-122"/>
                </a:rPr>
                <a:t>尔</a:t>
              </a:r>
            </a:p>
          </p:txBody>
        </p:sp>
        <p:sp>
          <p:nvSpPr>
            <p:cNvPr id="188443" name="Text Box 29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385481" y="2427588"/>
              <a:ext cx="762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i="1">
                  <a:solidFill>
                    <a:srgbClr val="000000"/>
                  </a:solidFill>
                  <a:ea typeface="微软雅黑" panose="020B0503020204020204" pitchFamily="34" charset="-122"/>
                </a:rPr>
                <a:t>伏</a:t>
              </a:r>
            </a:p>
          </p:txBody>
        </p:sp>
      </p:grpSp>
      <p:grpSp>
        <p:nvGrpSpPr>
          <p:cNvPr id="188444" name="组合 43"/>
          <p:cNvGrpSpPr>
            <a:grpSpLocks/>
          </p:cNvGrpSpPr>
          <p:nvPr/>
        </p:nvGrpSpPr>
        <p:grpSpPr bwMode="auto">
          <a:xfrm>
            <a:off x="4514850" y="4868863"/>
            <a:ext cx="1200150" cy="971550"/>
            <a:chOff x="6197790" y="4745875"/>
            <a:chExt cx="1600200" cy="1294914"/>
          </a:xfrm>
        </p:grpSpPr>
        <p:sp>
          <p:nvSpPr>
            <p:cNvPr id="188445" name="Freeform 31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6686741" y="4745875"/>
              <a:ext cx="556683" cy="804032"/>
            </a:xfrm>
            <a:custGeom>
              <a:avLst/>
              <a:gdLst>
                <a:gd name="T0" fmla="*/ 93 w 236"/>
                <a:gd name="T1" fmla="*/ 240 h 342"/>
                <a:gd name="T2" fmla="*/ 105 w 236"/>
                <a:gd name="T3" fmla="*/ 222 h 342"/>
                <a:gd name="T4" fmla="*/ 117 w 236"/>
                <a:gd name="T5" fmla="*/ 186 h 342"/>
                <a:gd name="T6" fmla="*/ 153 w 236"/>
                <a:gd name="T7" fmla="*/ 162 h 342"/>
                <a:gd name="T8" fmla="*/ 165 w 236"/>
                <a:gd name="T9" fmla="*/ 72 h 342"/>
                <a:gd name="T10" fmla="*/ 171 w 236"/>
                <a:gd name="T11" fmla="*/ 36 h 342"/>
                <a:gd name="T12" fmla="*/ 183 w 236"/>
                <a:gd name="T13" fmla="*/ 0 h 342"/>
                <a:gd name="T14" fmla="*/ 183 w 236"/>
                <a:gd name="T15" fmla="*/ 138 h 342"/>
                <a:gd name="T16" fmla="*/ 159 w 236"/>
                <a:gd name="T17" fmla="*/ 174 h 342"/>
                <a:gd name="T18" fmla="*/ 123 w 236"/>
                <a:gd name="T19" fmla="*/ 240 h 342"/>
                <a:gd name="T20" fmla="*/ 99 w 236"/>
                <a:gd name="T21" fmla="*/ 264 h 342"/>
                <a:gd name="T22" fmla="*/ 93 w 236"/>
                <a:gd name="T23" fmla="*/ 282 h 342"/>
                <a:gd name="T24" fmla="*/ 63 w 236"/>
                <a:gd name="T25" fmla="*/ 312 h 342"/>
                <a:gd name="T26" fmla="*/ 57 w 236"/>
                <a:gd name="T27" fmla="*/ 330 h 342"/>
                <a:gd name="T28" fmla="*/ 21 w 236"/>
                <a:gd name="T29" fmla="*/ 342 h 342"/>
                <a:gd name="T30" fmla="*/ 15 w 236"/>
                <a:gd name="T31" fmla="*/ 306 h 342"/>
                <a:gd name="T32" fmla="*/ 51 w 236"/>
                <a:gd name="T33" fmla="*/ 282 h 342"/>
                <a:gd name="T34" fmla="*/ 87 w 236"/>
                <a:gd name="T35" fmla="*/ 234 h 342"/>
                <a:gd name="T36" fmla="*/ 93 w 236"/>
                <a:gd name="T37" fmla="*/ 216 h 342"/>
                <a:gd name="T38" fmla="*/ 111 w 236"/>
                <a:gd name="T39" fmla="*/ 20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6" h="342">
                  <a:moveTo>
                    <a:pt x="93" y="240"/>
                  </a:moveTo>
                  <a:cubicBezTo>
                    <a:pt x="97" y="234"/>
                    <a:pt x="102" y="229"/>
                    <a:pt x="105" y="222"/>
                  </a:cubicBezTo>
                  <a:cubicBezTo>
                    <a:pt x="110" y="210"/>
                    <a:pt x="106" y="193"/>
                    <a:pt x="117" y="186"/>
                  </a:cubicBezTo>
                  <a:cubicBezTo>
                    <a:pt x="129" y="178"/>
                    <a:pt x="153" y="162"/>
                    <a:pt x="153" y="162"/>
                  </a:cubicBezTo>
                  <a:cubicBezTo>
                    <a:pt x="166" y="111"/>
                    <a:pt x="155" y="161"/>
                    <a:pt x="165" y="72"/>
                  </a:cubicBezTo>
                  <a:cubicBezTo>
                    <a:pt x="166" y="60"/>
                    <a:pt x="168" y="48"/>
                    <a:pt x="171" y="36"/>
                  </a:cubicBezTo>
                  <a:cubicBezTo>
                    <a:pt x="174" y="24"/>
                    <a:pt x="183" y="0"/>
                    <a:pt x="183" y="0"/>
                  </a:cubicBezTo>
                  <a:cubicBezTo>
                    <a:pt x="237" y="18"/>
                    <a:pt x="196" y="99"/>
                    <a:pt x="183" y="138"/>
                  </a:cubicBezTo>
                  <a:cubicBezTo>
                    <a:pt x="178" y="152"/>
                    <a:pt x="159" y="174"/>
                    <a:pt x="159" y="174"/>
                  </a:cubicBezTo>
                  <a:cubicBezTo>
                    <a:pt x="153" y="210"/>
                    <a:pt x="152" y="220"/>
                    <a:pt x="123" y="240"/>
                  </a:cubicBezTo>
                  <a:cubicBezTo>
                    <a:pt x="107" y="288"/>
                    <a:pt x="131" y="232"/>
                    <a:pt x="99" y="264"/>
                  </a:cubicBezTo>
                  <a:cubicBezTo>
                    <a:pt x="95" y="268"/>
                    <a:pt x="96" y="276"/>
                    <a:pt x="93" y="282"/>
                  </a:cubicBezTo>
                  <a:cubicBezTo>
                    <a:pt x="83" y="302"/>
                    <a:pt x="81" y="300"/>
                    <a:pt x="63" y="312"/>
                  </a:cubicBezTo>
                  <a:cubicBezTo>
                    <a:pt x="61" y="318"/>
                    <a:pt x="62" y="326"/>
                    <a:pt x="57" y="330"/>
                  </a:cubicBezTo>
                  <a:cubicBezTo>
                    <a:pt x="47" y="337"/>
                    <a:pt x="21" y="342"/>
                    <a:pt x="21" y="342"/>
                  </a:cubicBezTo>
                  <a:cubicBezTo>
                    <a:pt x="13" y="330"/>
                    <a:pt x="0" y="321"/>
                    <a:pt x="15" y="306"/>
                  </a:cubicBezTo>
                  <a:cubicBezTo>
                    <a:pt x="25" y="296"/>
                    <a:pt x="51" y="282"/>
                    <a:pt x="51" y="282"/>
                  </a:cubicBezTo>
                  <a:cubicBezTo>
                    <a:pt x="65" y="261"/>
                    <a:pt x="65" y="248"/>
                    <a:pt x="87" y="234"/>
                  </a:cubicBezTo>
                  <a:cubicBezTo>
                    <a:pt x="89" y="228"/>
                    <a:pt x="89" y="220"/>
                    <a:pt x="93" y="216"/>
                  </a:cubicBezTo>
                  <a:cubicBezTo>
                    <a:pt x="113" y="196"/>
                    <a:pt x="111" y="221"/>
                    <a:pt x="111" y="204"/>
                  </a:cubicBezTo>
                </a:path>
              </a:pathLst>
            </a:custGeom>
            <a:solidFill>
              <a:srgbClr val="00B0F0"/>
            </a:solidFill>
            <a:ln w="63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30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8446" name="Text Box 32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6197790" y="5548346"/>
              <a:ext cx="16002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000000"/>
                  </a:solidFill>
                  <a:ea typeface="微软雅黑" panose="020B0503020204020204" pitchFamily="34" charset="-122"/>
                </a:rPr>
                <a:t>贝加尔湖</a:t>
              </a:r>
            </a:p>
          </p:txBody>
        </p:sp>
      </p:grpSp>
      <p:sp>
        <p:nvSpPr>
          <p:cNvPr id="74783" name="Freeform 34"/>
          <p:cNvSpPr/>
          <p:nvPr>
            <p:custDataLst>
              <p:tags r:id="rId6"/>
            </p:custDataLst>
          </p:nvPr>
        </p:nvSpPr>
        <p:spPr bwMode="auto">
          <a:xfrm>
            <a:off x="700088" y="4027488"/>
            <a:ext cx="374650" cy="314325"/>
          </a:xfrm>
          <a:custGeom>
            <a:avLst/>
            <a:gdLst>
              <a:gd name="T0" fmla="*/ 272 w 272"/>
              <a:gd name="T1" fmla="*/ 0 h 264"/>
              <a:gd name="T2" fmla="*/ 226 w 272"/>
              <a:gd name="T3" fmla="*/ 226 h 264"/>
              <a:gd name="T4" fmla="*/ 0 w 272"/>
              <a:gd name="T5" fmla="*/ 226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2" h="264">
                <a:moveTo>
                  <a:pt x="272" y="0"/>
                </a:moveTo>
                <a:cubicBezTo>
                  <a:pt x="271" y="94"/>
                  <a:pt x="271" y="188"/>
                  <a:pt x="226" y="226"/>
                </a:cubicBezTo>
                <a:cubicBezTo>
                  <a:pt x="181" y="264"/>
                  <a:pt x="90" y="245"/>
                  <a:pt x="0" y="226"/>
                </a:cubicBezTo>
              </a:path>
            </a:pathLst>
          </a:custGeom>
          <a:noFill/>
          <a:ln w="50800" cmpd="sng">
            <a:solidFill>
              <a:srgbClr val="FF0000"/>
            </a:solidFill>
            <a:round/>
          </a:ln>
          <a:effectLst/>
        </p:spPr>
        <p:txBody>
          <a:bodyPr wrap="none"/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3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4784" name="Text Box 35"/>
          <p:cNvSpPr/>
          <p:nvPr>
            <p:custDataLst>
              <p:tags r:id="rId7"/>
            </p:custDataLst>
          </p:nvPr>
        </p:nvSpPr>
        <p:spPr>
          <a:xfrm>
            <a:off x="671513" y="3621088"/>
            <a:ext cx="385762" cy="646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  <a:ea typeface="微软雅黑" panose="020B0503020204020204" pitchFamily="34" charset="-122"/>
              </a:rPr>
              <a:t>顿河</a:t>
            </a:r>
          </a:p>
        </p:txBody>
      </p:sp>
      <p:sp>
        <p:nvSpPr>
          <p:cNvPr id="74785" name="Freeform 36"/>
          <p:cNvSpPr/>
          <p:nvPr>
            <p:custDataLst>
              <p:tags r:id="rId8"/>
            </p:custDataLst>
          </p:nvPr>
        </p:nvSpPr>
        <p:spPr bwMode="auto">
          <a:xfrm>
            <a:off x="1346200" y="4489450"/>
            <a:ext cx="844550" cy="484188"/>
          </a:xfrm>
          <a:custGeom>
            <a:avLst/>
            <a:gdLst>
              <a:gd name="T0" fmla="*/ 503 w 503"/>
              <a:gd name="T1" fmla="*/ 67 h 268"/>
              <a:gd name="T2" fmla="*/ 475 w 503"/>
              <a:gd name="T3" fmla="*/ 149 h 268"/>
              <a:gd name="T4" fmla="*/ 420 w 503"/>
              <a:gd name="T5" fmla="*/ 167 h 268"/>
              <a:gd name="T6" fmla="*/ 393 w 503"/>
              <a:gd name="T7" fmla="*/ 176 h 268"/>
              <a:gd name="T8" fmla="*/ 311 w 503"/>
              <a:gd name="T9" fmla="*/ 158 h 268"/>
              <a:gd name="T10" fmla="*/ 301 w 503"/>
              <a:gd name="T11" fmla="*/ 94 h 268"/>
              <a:gd name="T12" fmla="*/ 219 w 503"/>
              <a:gd name="T13" fmla="*/ 39 h 268"/>
              <a:gd name="T14" fmla="*/ 119 w 503"/>
              <a:gd name="T15" fmla="*/ 30 h 268"/>
              <a:gd name="T16" fmla="*/ 109 w 503"/>
              <a:gd name="T17" fmla="*/ 67 h 268"/>
              <a:gd name="T18" fmla="*/ 91 w 503"/>
              <a:gd name="T19" fmla="*/ 94 h 268"/>
              <a:gd name="T20" fmla="*/ 36 w 503"/>
              <a:gd name="T21" fmla="*/ 195 h 268"/>
              <a:gd name="T22" fmla="*/ 0 w 503"/>
              <a:gd name="T23" fmla="*/ 2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2" h="268">
                <a:moveTo>
                  <a:pt x="503" y="67"/>
                </a:moveTo>
                <a:cubicBezTo>
                  <a:pt x="500" y="84"/>
                  <a:pt x="498" y="135"/>
                  <a:pt x="475" y="149"/>
                </a:cubicBezTo>
                <a:cubicBezTo>
                  <a:pt x="459" y="159"/>
                  <a:pt x="438" y="161"/>
                  <a:pt x="420" y="167"/>
                </a:cubicBezTo>
                <a:cubicBezTo>
                  <a:pt x="411" y="170"/>
                  <a:pt x="393" y="176"/>
                  <a:pt x="393" y="176"/>
                </a:cubicBezTo>
                <a:cubicBezTo>
                  <a:pt x="381" y="174"/>
                  <a:pt x="315" y="165"/>
                  <a:pt x="311" y="158"/>
                </a:cubicBezTo>
                <a:cubicBezTo>
                  <a:pt x="301" y="139"/>
                  <a:pt x="307" y="115"/>
                  <a:pt x="301" y="94"/>
                </a:cubicBezTo>
                <a:cubicBezTo>
                  <a:pt x="288" y="52"/>
                  <a:pt x="256" y="46"/>
                  <a:pt x="219" y="39"/>
                </a:cubicBezTo>
                <a:cubicBezTo>
                  <a:pt x="185" y="16"/>
                  <a:pt x="173" y="0"/>
                  <a:pt x="119" y="30"/>
                </a:cubicBezTo>
                <a:cubicBezTo>
                  <a:pt x="108" y="36"/>
                  <a:pt x="114" y="55"/>
                  <a:pt x="109" y="67"/>
                </a:cubicBezTo>
                <a:cubicBezTo>
                  <a:pt x="105" y="77"/>
                  <a:pt x="97" y="85"/>
                  <a:pt x="91" y="94"/>
                </a:cubicBezTo>
                <a:cubicBezTo>
                  <a:pt x="75" y="142"/>
                  <a:pt x="71" y="160"/>
                  <a:pt x="36" y="195"/>
                </a:cubicBezTo>
                <a:cubicBezTo>
                  <a:pt x="27" y="222"/>
                  <a:pt x="13" y="243"/>
                  <a:pt x="0" y="268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</a:ln>
          <a:effectLst/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3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4786" name="Text Box 37"/>
          <p:cNvSpPr/>
          <p:nvPr>
            <p:custDataLst>
              <p:tags r:id="rId9"/>
            </p:custDataLst>
          </p:nvPr>
        </p:nvSpPr>
        <p:spPr>
          <a:xfrm>
            <a:off x="1465263" y="4838700"/>
            <a:ext cx="1135062" cy="369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i="1">
                <a:solidFill>
                  <a:srgbClr val="000000"/>
                </a:solidFill>
                <a:ea typeface="微软雅黑" panose="020B0503020204020204" pitchFamily="34" charset="-122"/>
              </a:rPr>
              <a:t>乌拉尔河</a:t>
            </a:r>
          </a:p>
        </p:txBody>
      </p:sp>
      <p:sp>
        <p:nvSpPr>
          <p:cNvPr id="74787" name="Freeform 39"/>
          <p:cNvSpPr/>
          <p:nvPr>
            <p:custDataLst>
              <p:tags r:id="rId10"/>
            </p:custDataLst>
          </p:nvPr>
        </p:nvSpPr>
        <p:spPr bwMode="auto">
          <a:xfrm>
            <a:off x="5961063" y="4398963"/>
            <a:ext cx="1131887" cy="879475"/>
          </a:xfrm>
          <a:custGeom>
            <a:avLst/>
            <a:gdLst>
              <a:gd name="T0" fmla="*/ 18 w 742"/>
              <a:gd name="T1" fmla="*/ 521 h 576"/>
              <a:gd name="T2" fmla="*/ 0 w 742"/>
              <a:gd name="T3" fmla="*/ 421 h 576"/>
              <a:gd name="T4" fmla="*/ 64 w 742"/>
              <a:gd name="T5" fmla="*/ 338 h 576"/>
              <a:gd name="T6" fmla="*/ 137 w 742"/>
              <a:gd name="T7" fmla="*/ 329 h 576"/>
              <a:gd name="T8" fmla="*/ 210 w 742"/>
              <a:gd name="T9" fmla="*/ 329 h 576"/>
              <a:gd name="T10" fmla="*/ 219 w 742"/>
              <a:gd name="T11" fmla="*/ 357 h 576"/>
              <a:gd name="T12" fmla="*/ 238 w 742"/>
              <a:gd name="T13" fmla="*/ 375 h 576"/>
              <a:gd name="T14" fmla="*/ 320 w 742"/>
              <a:gd name="T15" fmla="*/ 476 h 576"/>
              <a:gd name="T16" fmla="*/ 347 w 742"/>
              <a:gd name="T17" fmla="*/ 494 h 576"/>
              <a:gd name="T18" fmla="*/ 466 w 742"/>
              <a:gd name="T19" fmla="*/ 503 h 576"/>
              <a:gd name="T20" fmla="*/ 503 w 742"/>
              <a:gd name="T21" fmla="*/ 540 h 576"/>
              <a:gd name="T22" fmla="*/ 512 w 742"/>
              <a:gd name="T23" fmla="*/ 567 h 576"/>
              <a:gd name="T24" fmla="*/ 539 w 742"/>
              <a:gd name="T25" fmla="*/ 576 h 576"/>
              <a:gd name="T26" fmla="*/ 576 w 742"/>
              <a:gd name="T27" fmla="*/ 567 h 576"/>
              <a:gd name="T28" fmla="*/ 585 w 742"/>
              <a:gd name="T29" fmla="*/ 540 h 576"/>
              <a:gd name="T30" fmla="*/ 613 w 742"/>
              <a:gd name="T31" fmla="*/ 530 h 576"/>
              <a:gd name="T32" fmla="*/ 686 w 742"/>
              <a:gd name="T33" fmla="*/ 402 h 576"/>
              <a:gd name="T34" fmla="*/ 731 w 742"/>
              <a:gd name="T35" fmla="*/ 320 h 576"/>
              <a:gd name="T36" fmla="*/ 741 w 742"/>
              <a:gd name="T37" fmla="*/ 156 h 576"/>
              <a:gd name="T38" fmla="*/ 731 w 742"/>
              <a:gd name="T39" fmla="*/ 55 h 576"/>
              <a:gd name="T40" fmla="*/ 704 w 742"/>
              <a:gd name="T41" fmla="*/ 46 h 576"/>
              <a:gd name="T42" fmla="*/ 731 w 742"/>
              <a:gd name="T43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42" h="576">
                <a:moveTo>
                  <a:pt x="18" y="521"/>
                </a:moveTo>
                <a:cubicBezTo>
                  <a:pt x="31" y="481"/>
                  <a:pt x="23" y="456"/>
                  <a:pt x="0" y="421"/>
                </a:cubicBezTo>
                <a:cubicBezTo>
                  <a:pt x="14" y="379"/>
                  <a:pt x="15" y="347"/>
                  <a:pt x="64" y="338"/>
                </a:cubicBezTo>
                <a:cubicBezTo>
                  <a:pt x="88" y="333"/>
                  <a:pt x="113" y="332"/>
                  <a:pt x="137" y="329"/>
                </a:cubicBezTo>
                <a:cubicBezTo>
                  <a:pt x="163" y="321"/>
                  <a:pt x="182" y="310"/>
                  <a:pt x="210" y="329"/>
                </a:cubicBezTo>
                <a:cubicBezTo>
                  <a:pt x="218" y="335"/>
                  <a:pt x="214" y="349"/>
                  <a:pt x="219" y="357"/>
                </a:cubicBezTo>
                <a:cubicBezTo>
                  <a:pt x="224" y="364"/>
                  <a:pt x="232" y="369"/>
                  <a:pt x="238" y="375"/>
                </a:cubicBezTo>
                <a:cubicBezTo>
                  <a:pt x="254" y="422"/>
                  <a:pt x="277" y="454"/>
                  <a:pt x="320" y="476"/>
                </a:cubicBezTo>
                <a:cubicBezTo>
                  <a:pt x="330" y="481"/>
                  <a:pt x="336" y="492"/>
                  <a:pt x="347" y="494"/>
                </a:cubicBezTo>
                <a:cubicBezTo>
                  <a:pt x="386" y="501"/>
                  <a:pt x="426" y="500"/>
                  <a:pt x="466" y="503"/>
                </a:cubicBezTo>
                <a:cubicBezTo>
                  <a:pt x="471" y="508"/>
                  <a:pt x="500" y="534"/>
                  <a:pt x="503" y="540"/>
                </a:cubicBezTo>
                <a:cubicBezTo>
                  <a:pt x="508" y="548"/>
                  <a:pt x="505" y="560"/>
                  <a:pt x="512" y="567"/>
                </a:cubicBezTo>
                <a:cubicBezTo>
                  <a:pt x="519" y="574"/>
                  <a:pt x="530" y="573"/>
                  <a:pt x="539" y="576"/>
                </a:cubicBezTo>
                <a:cubicBezTo>
                  <a:pt x="551" y="573"/>
                  <a:pt x="566" y="575"/>
                  <a:pt x="576" y="567"/>
                </a:cubicBezTo>
                <a:cubicBezTo>
                  <a:pt x="583" y="561"/>
                  <a:pt x="578" y="547"/>
                  <a:pt x="585" y="540"/>
                </a:cubicBezTo>
                <a:cubicBezTo>
                  <a:pt x="592" y="533"/>
                  <a:pt x="604" y="533"/>
                  <a:pt x="613" y="530"/>
                </a:cubicBezTo>
                <a:cubicBezTo>
                  <a:pt x="643" y="485"/>
                  <a:pt x="647" y="441"/>
                  <a:pt x="686" y="402"/>
                </a:cubicBezTo>
                <a:cubicBezTo>
                  <a:pt x="697" y="368"/>
                  <a:pt x="720" y="354"/>
                  <a:pt x="731" y="320"/>
                </a:cubicBezTo>
                <a:cubicBezTo>
                  <a:pt x="708" y="249"/>
                  <a:pt x="715" y="227"/>
                  <a:pt x="741" y="156"/>
                </a:cubicBezTo>
                <a:cubicBezTo>
                  <a:pt x="738" y="122"/>
                  <a:pt x="742" y="87"/>
                  <a:pt x="731" y="55"/>
                </a:cubicBezTo>
                <a:cubicBezTo>
                  <a:pt x="728" y="46"/>
                  <a:pt x="707" y="55"/>
                  <a:pt x="704" y="46"/>
                </a:cubicBezTo>
                <a:cubicBezTo>
                  <a:pt x="691" y="14"/>
                  <a:pt x="714" y="9"/>
                  <a:pt x="731" y="0"/>
                </a:cubicBezTo>
              </a:path>
            </a:pathLst>
          </a:custGeom>
          <a:noFill/>
          <a:ln w="63500">
            <a:solidFill>
              <a:srgbClr val="FF0000"/>
            </a:solidFill>
            <a:round/>
          </a:ln>
          <a:effectLst/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3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4788" name="Text Box 40"/>
          <p:cNvSpPr/>
          <p:nvPr>
            <p:custDataLst>
              <p:tags r:id="rId11"/>
            </p:custDataLst>
          </p:nvPr>
        </p:nvSpPr>
        <p:spPr>
          <a:xfrm>
            <a:off x="7037388" y="4041775"/>
            <a:ext cx="1428750" cy="7858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i="1">
                <a:solidFill>
                  <a:srgbClr val="000000"/>
                </a:solidFill>
                <a:ea typeface="微软雅黑" panose="020B0503020204020204" pitchFamily="34" charset="-122"/>
              </a:rPr>
              <a:t>阿穆尔河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  <a:ea typeface="微软雅黑" panose="020B0503020204020204" pitchFamily="34" charset="-122"/>
              </a:rPr>
              <a:t>(</a:t>
            </a:r>
            <a:r>
              <a:rPr lang="zh-CN" altLang="en-US" b="1" i="1">
                <a:solidFill>
                  <a:srgbClr val="000000"/>
                </a:solidFill>
                <a:ea typeface="微软雅黑" panose="020B0503020204020204" pitchFamily="34" charset="-122"/>
              </a:rPr>
              <a:t>黑龙江</a:t>
            </a:r>
            <a:r>
              <a:rPr lang="en-US" altLang="zh-CN" b="1" i="1">
                <a:solidFill>
                  <a:srgbClr val="000000"/>
                </a:solidFill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74789" name="任意多边形: 形状 37"/>
          <p:cNvSpPr/>
          <p:nvPr>
            <p:custDataLst>
              <p:tags r:id="rId12"/>
            </p:custDataLst>
          </p:nvPr>
        </p:nvSpPr>
        <p:spPr>
          <a:xfrm>
            <a:off x="5745163" y="3741738"/>
            <a:ext cx="576262" cy="822325"/>
          </a:xfrm>
          <a:custGeom>
            <a:avLst/>
            <a:gdLst>
              <a:gd name="connsiteX0" fmla="*/ 0 w 683165"/>
              <a:gd name="connsiteY0" fmla="*/ 109728 h 1097280"/>
              <a:gd name="connsiteX1" fmla="*/ 231648 w 683165"/>
              <a:gd name="connsiteY1" fmla="*/ 60960 h 1097280"/>
              <a:gd name="connsiteX2" fmla="*/ 377952 w 683165"/>
              <a:gd name="connsiteY2" fmla="*/ 0 h 1097280"/>
              <a:gd name="connsiteX3" fmla="*/ 585216 w 683165"/>
              <a:gd name="connsiteY3" fmla="*/ 60960 h 1097280"/>
              <a:gd name="connsiteX4" fmla="*/ 609600 w 683165"/>
              <a:gd name="connsiteY4" fmla="*/ 121920 h 1097280"/>
              <a:gd name="connsiteX5" fmla="*/ 682752 w 683165"/>
              <a:gd name="connsiteY5" fmla="*/ 365760 h 1097280"/>
              <a:gd name="connsiteX6" fmla="*/ 573024 w 683165"/>
              <a:gd name="connsiteY6" fmla="*/ 633984 h 1097280"/>
              <a:gd name="connsiteX7" fmla="*/ 487680 w 683165"/>
              <a:gd name="connsiteY7" fmla="*/ 780288 h 1097280"/>
              <a:gd name="connsiteX8" fmla="*/ 207264 w 683165"/>
              <a:gd name="connsiteY8" fmla="*/ 755904 h 1097280"/>
              <a:gd name="connsiteX9" fmla="*/ 182880 w 683165"/>
              <a:gd name="connsiteY9" fmla="*/ 853440 h 1097280"/>
              <a:gd name="connsiteX10" fmla="*/ 158496 w 683165"/>
              <a:gd name="connsiteY10" fmla="*/ 1097280 h 1097280"/>
              <a:gd name="connsiteX0-1" fmla="*/ 0 w 683165"/>
              <a:gd name="connsiteY0-2" fmla="*/ 109728 h 1097280"/>
              <a:gd name="connsiteX1-3" fmla="*/ 231648 w 683165"/>
              <a:gd name="connsiteY1-4" fmla="*/ 60960 h 1097280"/>
              <a:gd name="connsiteX2-5" fmla="*/ 377952 w 683165"/>
              <a:gd name="connsiteY2-6" fmla="*/ 0 h 1097280"/>
              <a:gd name="connsiteX3-7" fmla="*/ 585216 w 683165"/>
              <a:gd name="connsiteY3-8" fmla="*/ 60960 h 1097280"/>
              <a:gd name="connsiteX4-9" fmla="*/ 609600 w 683165"/>
              <a:gd name="connsiteY4-10" fmla="*/ 121920 h 1097280"/>
              <a:gd name="connsiteX5-11" fmla="*/ 682752 w 683165"/>
              <a:gd name="connsiteY5-12" fmla="*/ 365760 h 1097280"/>
              <a:gd name="connsiteX6-13" fmla="*/ 573024 w 683165"/>
              <a:gd name="connsiteY6-14" fmla="*/ 633984 h 1097280"/>
              <a:gd name="connsiteX7-15" fmla="*/ 487680 w 683165"/>
              <a:gd name="connsiteY7-16" fmla="*/ 780288 h 1097280"/>
              <a:gd name="connsiteX8-17" fmla="*/ 207264 w 683165"/>
              <a:gd name="connsiteY8-18" fmla="*/ 755904 h 1097280"/>
              <a:gd name="connsiteX9-19" fmla="*/ 182880 w 683165"/>
              <a:gd name="connsiteY9-20" fmla="*/ 853440 h 1097280"/>
              <a:gd name="connsiteX10-21" fmla="*/ 158496 w 683165"/>
              <a:gd name="connsiteY10-22" fmla="*/ 1097280 h 1097280"/>
              <a:gd name="connsiteX0-23" fmla="*/ 0 w 770250"/>
              <a:gd name="connsiteY0-24" fmla="*/ 185928 h 1097280"/>
              <a:gd name="connsiteX1-25" fmla="*/ 318733 w 770250"/>
              <a:gd name="connsiteY1-26" fmla="*/ 60960 h 1097280"/>
              <a:gd name="connsiteX2-27" fmla="*/ 465037 w 770250"/>
              <a:gd name="connsiteY2-28" fmla="*/ 0 h 1097280"/>
              <a:gd name="connsiteX3-29" fmla="*/ 672301 w 770250"/>
              <a:gd name="connsiteY3-30" fmla="*/ 60960 h 1097280"/>
              <a:gd name="connsiteX4-31" fmla="*/ 696685 w 770250"/>
              <a:gd name="connsiteY4-32" fmla="*/ 121920 h 1097280"/>
              <a:gd name="connsiteX5-33" fmla="*/ 769837 w 770250"/>
              <a:gd name="connsiteY5-34" fmla="*/ 365760 h 1097280"/>
              <a:gd name="connsiteX6-35" fmla="*/ 660109 w 770250"/>
              <a:gd name="connsiteY6-36" fmla="*/ 633984 h 1097280"/>
              <a:gd name="connsiteX7-37" fmla="*/ 574765 w 770250"/>
              <a:gd name="connsiteY7-38" fmla="*/ 780288 h 1097280"/>
              <a:gd name="connsiteX8-39" fmla="*/ 294349 w 770250"/>
              <a:gd name="connsiteY8-40" fmla="*/ 755904 h 1097280"/>
              <a:gd name="connsiteX9-41" fmla="*/ 269965 w 770250"/>
              <a:gd name="connsiteY9-42" fmla="*/ 853440 h 1097280"/>
              <a:gd name="connsiteX10-43" fmla="*/ 245581 w 770250"/>
              <a:gd name="connsiteY10-44" fmla="*/ 1097280 h 1097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770250" h="1097280">
                <a:moveTo>
                  <a:pt x="0" y="185928"/>
                </a:moveTo>
                <a:cubicBezTo>
                  <a:pt x="84328" y="170688"/>
                  <a:pt x="241227" y="91948"/>
                  <a:pt x="318733" y="60960"/>
                </a:cubicBezTo>
                <a:cubicBezTo>
                  <a:pt x="396239" y="29972"/>
                  <a:pt x="406109" y="0"/>
                  <a:pt x="465037" y="0"/>
                </a:cubicBezTo>
                <a:cubicBezTo>
                  <a:pt x="523965" y="0"/>
                  <a:pt x="633693" y="40640"/>
                  <a:pt x="672301" y="60960"/>
                </a:cubicBezTo>
                <a:cubicBezTo>
                  <a:pt x="710909" y="81280"/>
                  <a:pt x="680429" y="71120"/>
                  <a:pt x="696685" y="121920"/>
                </a:cubicBezTo>
                <a:cubicBezTo>
                  <a:pt x="712941" y="172720"/>
                  <a:pt x="775933" y="280416"/>
                  <a:pt x="769837" y="365760"/>
                </a:cubicBezTo>
                <a:cubicBezTo>
                  <a:pt x="763741" y="451104"/>
                  <a:pt x="692621" y="564896"/>
                  <a:pt x="660109" y="633984"/>
                </a:cubicBezTo>
                <a:cubicBezTo>
                  <a:pt x="627597" y="703072"/>
                  <a:pt x="635725" y="759968"/>
                  <a:pt x="574765" y="780288"/>
                </a:cubicBezTo>
                <a:cubicBezTo>
                  <a:pt x="513805" y="800608"/>
                  <a:pt x="345149" y="743712"/>
                  <a:pt x="294349" y="755904"/>
                </a:cubicBezTo>
                <a:cubicBezTo>
                  <a:pt x="243549" y="768096"/>
                  <a:pt x="278093" y="796544"/>
                  <a:pt x="269965" y="853440"/>
                </a:cubicBezTo>
                <a:cubicBezTo>
                  <a:pt x="261837" y="910336"/>
                  <a:pt x="143981" y="967232"/>
                  <a:pt x="245581" y="1097280"/>
                </a:cubicBezTo>
              </a:path>
            </a:pathLst>
          </a:custGeom>
          <a:noFill/>
          <a:ln w="38100" cap="flat" cmpd="sng" algn="ctr">
            <a:solidFill>
              <a:srgbClr val="C8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8454" name="组合 47"/>
          <p:cNvGrpSpPr>
            <a:grpSpLocks/>
          </p:cNvGrpSpPr>
          <p:nvPr/>
        </p:nvGrpSpPr>
        <p:grpSpPr bwMode="auto">
          <a:xfrm>
            <a:off x="2052638" y="1627188"/>
            <a:ext cx="2039937" cy="1971675"/>
            <a:chOff x="2199365" y="865442"/>
            <a:chExt cx="4019256" cy="2105737"/>
          </a:xfrm>
        </p:grpSpPr>
        <p:sp>
          <p:nvSpPr>
            <p:cNvPr id="74791" name="矩形: 圆角 44"/>
            <p:cNvSpPr/>
            <p:nvPr>
              <p:custDataLst>
                <p:tags r:id="rId17"/>
              </p:custDataLst>
            </p:nvPr>
          </p:nvSpPr>
          <p:spPr>
            <a:xfrm>
              <a:off x="2199365" y="901046"/>
              <a:ext cx="4019256" cy="1005397"/>
            </a:xfrm>
            <a:prstGeom prst="roundRect">
              <a:avLst/>
            </a:prstGeom>
            <a:solidFill>
              <a:srgbClr val="365A98"/>
            </a:solidFill>
            <a:ln w="12700" cap="flat" cmpd="sng" algn="ctr">
              <a:solidFill>
                <a:srgbClr val="25406E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8456" name="Text Box 4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280988" y="865442"/>
              <a:ext cx="3937633" cy="986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685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68580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FFFFFF"/>
                  </a:solidFill>
                  <a:ea typeface="微软雅黑" panose="020B0503020204020204" pitchFamily="34" charset="-122"/>
                </a:rPr>
                <a:t>鄂毕河：俄罗斯最长、流域面积最大的河流</a:t>
              </a:r>
            </a:p>
          </p:txBody>
        </p:sp>
        <p:sp>
          <p:nvSpPr>
            <p:cNvPr id="188457" name="直接连接符 46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 flipV="1">
              <a:off x="4210556" y="1906442"/>
              <a:ext cx="128242" cy="1064737"/>
            </a:xfrm>
            <a:prstGeom prst="line">
              <a:avLst/>
            </a:prstGeom>
            <a:noFill/>
            <a:ln w="38100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8459" name="组合 48"/>
          <p:cNvGrpSpPr>
            <a:grpSpLocks/>
          </p:cNvGrpSpPr>
          <p:nvPr/>
        </p:nvGrpSpPr>
        <p:grpSpPr bwMode="auto">
          <a:xfrm>
            <a:off x="257177" y="1177924"/>
            <a:ext cx="1624013" cy="2116138"/>
            <a:chOff x="1812415" y="1735946"/>
            <a:chExt cx="1460862" cy="2117365"/>
          </a:xfrm>
        </p:grpSpPr>
        <p:pic>
          <p:nvPicPr>
            <p:cNvPr id="188460" name="图片 16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501297" y="2081335"/>
              <a:ext cx="2117365" cy="1426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7" name="矩形 50"/>
            <p:cNvSpPr/>
            <p:nvPr>
              <p:custDataLst>
                <p:tags r:id="rId16"/>
              </p:custDataLst>
            </p:nvPr>
          </p:nvSpPr>
          <p:spPr>
            <a:xfrm>
              <a:off x="1812415" y="1815368"/>
              <a:ext cx="1460862" cy="1570948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anchor="b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rgbClr val="0D0D0D"/>
                  </a:solidFill>
                  <a:ea typeface="微软雅黑" panose="020B0503020204020204" pitchFamily="34" charset="-122"/>
                </a:rPr>
                <a:t>伏尔加河，</a:t>
              </a:r>
              <a:endParaRPr lang="en-US" altLang="zh-CN" sz="2400" dirty="0">
                <a:solidFill>
                  <a:srgbClr val="0D0D0D"/>
                </a:solidFill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sz="2400" dirty="0">
                  <a:solidFill>
                    <a:srgbClr val="0D0D0D"/>
                  </a:solidFill>
                  <a:ea typeface="微软雅黑" panose="020B0503020204020204" pitchFamily="34" charset="-122"/>
                </a:rPr>
                <a:t>“母亲河” 世界最长内流河</a:t>
              </a:r>
            </a:p>
          </p:txBody>
        </p:sp>
      </p:grpSp>
      <p:grpSp>
        <p:nvGrpSpPr>
          <p:cNvPr id="188462" name="组合 51"/>
          <p:cNvGrpSpPr>
            <a:grpSpLocks/>
          </p:cNvGrpSpPr>
          <p:nvPr/>
        </p:nvGrpSpPr>
        <p:grpSpPr bwMode="auto">
          <a:xfrm>
            <a:off x="4421188" y="2992438"/>
            <a:ext cx="1452562" cy="2070100"/>
            <a:chOff x="6290352" y="2881000"/>
            <a:chExt cx="1451142" cy="2071196"/>
          </a:xfrm>
        </p:grpSpPr>
        <p:pic>
          <p:nvPicPr>
            <p:cNvPr id="188463" name="图片 21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968048" y="3203304"/>
              <a:ext cx="2071196" cy="1426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8464" name="矩形 5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314141" y="2944534"/>
              <a:ext cx="1427353" cy="157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zh-CN" altLang="en-US" sz="2400">
                  <a:solidFill>
                    <a:srgbClr val="0D0D0D"/>
                  </a:solidFill>
                  <a:ea typeface="微软雅黑" panose="020B0503020204020204" pitchFamily="34" charset="-122"/>
                </a:rPr>
                <a:t>世界最深和蓄水量最大的淡水湖</a:t>
              </a: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-952" y="621665"/>
            <a:ext cx="293243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河流与湖泊</a:t>
            </a:r>
            <a:endParaRPr lang="zh-CN" sz="2800" b="1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7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40414121" presetClass="entr" presetSubtype="-118747635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40414121" presetClass="entr" presetSubtype="-118747635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40414121" presetClass="entr" presetSubtype="-118747635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40414121" presetClass="entr" presetSubtype="-118747635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40414121" presetClass="entr" presetSubtype="-118747635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1"/>
          <p:cNvSpPr/>
          <p:nvPr>
            <p:custDataLst>
              <p:tags r:id="rId1"/>
            </p:custDataLst>
          </p:nvPr>
        </p:nvSpPr>
        <p:spPr>
          <a:xfrm>
            <a:off x="1676400" y="152400"/>
            <a:ext cx="5656263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俄罗斯人的</a:t>
            </a: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母亲河</a:t>
            </a:r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800" b="1">
                <a:solidFill>
                  <a:srgbClr val="000000"/>
                </a:solidFill>
                <a:ea typeface="微软雅黑" panose="020B0503020204020204" pitchFamily="34" charset="-122"/>
              </a:rPr>
              <a:t>— </a:t>
            </a:r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伏尔加河</a:t>
            </a:r>
            <a:endParaRPr lang="zh-CN" altLang="en-US" sz="28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9443" name="组合 2"/>
          <p:cNvGrpSpPr>
            <a:grpSpLocks/>
          </p:cNvGrpSpPr>
          <p:nvPr/>
        </p:nvGrpSpPr>
        <p:grpSpPr bwMode="auto">
          <a:xfrm>
            <a:off x="3987800" y="717550"/>
            <a:ext cx="1263650" cy="122238"/>
            <a:chOff x="5251607" y="1770800"/>
            <a:chExt cx="1684976" cy="164218"/>
          </a:xfrm>
        </p:grpSpPr>
        <p:sp>
          <p:nvSpPr>
            <p:cNvPr id="189444" name="直接连接符 3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6316360" y="1853976"/>
              <a:ext cx="620223" cy="0"/>
            </a:xfrm>
            <a:prstGeom prst="line">
              <a:avLst/>
            </a:prstGeom>
            <a:noFill/>
            <a:ln w="19050" cap="rnd" algn="ctr">
              <a:solidFill>
                <a:srgbClr val="B9AA8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9445" name="组合 4"/>
            <p:cNvGrpSpPr>
              <a:grpSpLocks/>
            </p:cNvGrpSpPr>
            <p:nvPr/>
          </p:nvGrpSpPr>
          <p:grpSpPr bwMode="auto">
            <a:xfrm>
              <a:off x="5910157" y="1770800"/>
              <a:ext cx="367876" cy="164218"/>
              <a:chOff x="5908454" y="1770800"/>
              <a:chExt cx="367876" cy="164218"/>
            </a:xfrm>
          </p:grpSpPr>
          <p:sp>
            <p:nvSpPr>
              <p:cNvPr id="189446" name="星形: 四角 6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09838" y="1770800"/>
                <a:ext cx="165111" cy="164218"/>
              </a:xfrm>
              <a:prstGeom prst="star4">
                <a:avLst>
                  <a:gd name="adj" fmla="val 12500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783" name="椭圆 7"/>
              <p:cNvSpPr/>
              <p:nvPr>
                <p:custDataLst>
                  <p:tags r:id="rId13"/>
                </p:custDataLst>
              </p:nvPr>
            </p:nvSpPr>
            <p:spPr>
              <a:xfrm>
                <a:off x="6198233" y="1834781"/>
                <a:ext cx="35986" cy="36256"/>
              </a:xfrm>
              <a:prstGeom prst="ellipse">
                <a:avLst/>
              </a:prstGeom>
              <a:solidFill>
                <a:srgbClr val="B9AA82"/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784" name="椭圆 8"/>
              <p:cNvSpPr/>
              <p:nvPr>
                <p:custDataLst>
                  <p:tags r:id="rId14"/>
                </p:custDataLst>
              </p:nvPr>
            </p:nvSpPr>
            <p:spPr>
              <a:xfrm>
                <a:off x="6257503" y="1843312"/>
                <a:ext cx="19052" cy="19195"/>
              </a:xfrm>
              <a:prstGeom prst="ellipse">
                <a:avLst/>
              </a:prstGeom>
              <a:solidFill>
                <a:srgbClr val="B9AA82"/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785" name="椭圆 9"/>
              <p:cNvSpPr/>
              <p:nvPr>
                <p:custDataLst>
                  <p:tags r:id="rId15"/>
                </p:custDataLst>
              </p:nvPr>
            </p:nvSpPr>
            <p:spPr>
              <a:xfrm>
                <a:off x="5950567" y="1834781"/>
                <a:ext cx="35985" cy="36256"/>
              </a:xfrm>
              <a:prstGeom prst="ellipse">
                <a:avLst/>
              </a:prstGeom>
              <a:solidFill>
                <a:srgbClr val="B9AA82"/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786" name="椭圆 10"/>
              <p:cNvSpPr/>
              <p:nvPr>
                <p:custDataLst>
                  <p:tags r:id="rId16"/>
                </p:custDataLst>
              </p:nvPr>
            </p:nvSpPr>
            <p:spPr>
              <a:xfrm>
                <a:off x="5908231" y="1843312"/>
                <a:ext cx="19051" cy="19195"/>
              </a:xfrm>
              <a:prstGeom prst="ellipse">
                <a:avLst/>
              </a:prstGeom>
              <a:solidFill>
                <a:srgbClr val="B9AA82"/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9451" name="直接连接符 5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5251607" y="1853976"/>
              <a:ext cx="620224" cy="0"/>
            </a:xfrm>
            <a:prstGeom prst="line">
              <a:avLst/>
            </a:prstGeom>
            <a:noFill/>
            <a:ln w="19050" cap="rnd" algn="ctr">
              <a:solidFill>
                <a:srgbClr val="B9AA8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89452" name="图片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8850"/>
            <a:ext cx="4795838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9" name="任意多边形: 形状 14"/>
          <p:cNvSpPr/>
          <p:nvPr>
            <p:custDataLst>
              <p:tags r:id="rId3"/>
            </p:custDataLst>
          </p:nvPr>
        </p:nvSpPr>
        <p:spPr>
          <a:xfrm>
            <a:off x="2228850" y="3151188"/>
            <a:ext cx="847725" cy="2144712"/>
          </a:xfrm>
          <a:custGeom>
            <a:avLst/>
            <a:gdLst>
              <a:gd name="connsiteX0" fmla="*/ 0 w 1131203"/>
              <a:gd name="connsiteY0" fmla="*/ 2822 h 2860322"/>
              <a:gd name="connsiteX1" fmla="*/ 215900 w 1131203"/>
              <a:gd name="connsiteY1" fmla="*/ 28222 h 2860322"/>
              <a:gd name="connsiteX2" fmla="*/ 215900 w 1131203"/>
              <a:gd name="connsiteY2" fmla="*/ 206022 h 2860322"/>
              <a:gd name="connsiteX3" fmla="*/ 406400 w 1131203"/>
              <a:gd name="connsiteY3" fmla="*/ 358422 h 2860322"/>
              <a:gd name="connsiteX4" fmla="*/ 584200 w 1131203"/>
              <a:gd name="connsiteY4" fmla="*/ 294922 h 2860322"/>
              <a:gd name="connsiteX5" fmla="*/ 622300 w 1131203"/>
              <a:gd name="connsiteY5" fmla="*/ 269522 h 2860322"/>
              <a:gd name="connsiteX6" fmla="*/ 673100 w 1131203"/>
              <a:gd name="connsiteY6" fmla="*/ 345722 h 2860322"/>
              <a:gd name="connsiteX7" fmla="*/ 774700 w 1131203"/>
              <a:gd name="connsiteY7" fmla="*/ 307622 h 2860322"/>
              <a:gd name="connsiteX8" fmla="*/ 914400 w 1131203"/>
              <a:gd name="connsiteY8" fmla="*/ 421922 h 2860322"/>
              <a:gd name="connsiteX9" fmla="*/ 965200 w 1131203"/>
              <a:gd name="connsiteY9" fmla="*/ 421922 h 2860322"/>
              <a:gd name="connsiteX10" fmla="*/ 990600 w 1131203"/>
              <a:gd name="connsiteY10" fmla="*/ 472722 h 2860322"/>
              <a:gd name="connsiteX11" fmla="*/ 1130300 w 1131203"/>
              <a:gd name="connsiteY11" fmla="*/ 472722 h 2860322"/>
              <a:gd name="connsiteX12" fmla="*/ 914400 w 1131203"/>
              <a:gd name="connsiteY12" fmla="*/ 675922 h 2860322"/>
              <a:gd name="connsiteX13" fmla="*/ 990600 w 1131203"/>
              <a:gd name="connsiteY13" fmla="*/ 879122 h 2860322"/>
              <a:gd name="connsiteX14" fmla="*/ 1028700 w 1131203"/>
              <a:gd name="connsiteY14" fmla="*/ 993422 h 2860322"/>
              <a:gd name="connsiteX15" fmla="*/ 876300 w 1131203"/>
              <a:gd name="connsiteY15" fmla="*/ 1247422 h 2860322"/>
              <a:gd name="connsiteX16" fmla="*/ 787400 w 1131203"/>
              <a:gd name="connsiteY16" fmla="*/ 1310922 h 2860322"/>
              <a:gd name="connsiteX17" fmla="*/ 609600 w 1131203"/>
              <a:gd name="connsiteY17" fmla="*/ 1361722 h 2860322"/>
              <a:gd name="connsiteX18" fmla="*/ 533400 w 1131203"/>
              <a:gd name="connsiteY18" fmla="*/ 1488722 h 2860322"/>
              <a:gd name="connsiteX19" fmla="*/ 558800 w 1131203"/>
              <a:gd name="connsiteY19" fmla="*/ 1615722 h 2860322"/>
              <a:gd name="connsiteX20" fmla="*/ 546100 w 1131203"/>
              <a:gd name="connsiteY20" fmla="*/ 1755422 h 2860322"/>
              <a:gd name="connsiteX21" fmla="*/ 508000 w 1131203"/>
              <a:gd name="connsiteY21" fmla="*/ 1844322 h 2860322"/>
              <a:gd name="connsiteX22" fmla="*/ 368300 w 1131203"/>
              <a:gd name="connsiteY22" fmla="*/ 2098322 h 2860322"/>
              <a:gd name="connsiteX23" fmla="*/ 393700 w 1131203"/>
              <a:gd name="connsiteY23" fmla="*/ 2187222 h 2860322"/>
              <a:gd name="connsiteX24" fmla="*/ 647700 w 1131203"/>
              <a:gd name="connsiteY24" fmla="*/ 2212622 h 2860322"/>
              <a:gd name="connsiteX25" fmla="*/ 812800 w 1131203"/>
              <a:gd name="connsiteY25" fmla="*/ 2390422 h 2860322"/>
              <a:gd name="connsiteX26" fmla="*/ 889000 w 1131203"/>
              <a:gd name="connsiteY26" fmla="*/ 2593622 h 2860322"/>
              <a:gd name="connsiteX27" fmla="*/ 990600 w 1131203"/>
              <a:gd name="connsiteY27" fmla="*/ 2771422 h 2860322"/>
              <a:gd name="connsiteX28" fmla="*/ 1003300 w 1131203"/>
              <a:gd name="connsiteY28" fmla="*/ 2860322 h 28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31203" h="2860322">
                <a:moveTo>
                  <a:pt x="0" y="2822"/>
                </a:moveTo>
                <a:cubicBezTo>
                  <a:pt x="89958" y="-1412"/>
                  <a:pt x="179917" y="-5645"/>
                  <a:pt x="215900" y="28222"/>
                </a:cubicBezTo>
                <a:cubicBezTo>
                  <a:pt x="251883" y="62089"/>
                  <a:pt x="184150" y="150989"/>
                  <a:pt x="215900" y="206022"/>
                </a:cubicBezTo>
                <a:cubicBezTo>
                  <a:pt x="247650" y="261055"/>
                  <a:pt x="345017" y="343605"/>
                  <a:pt x="406400" y="358422"/>
                </a:cubicBezTo>
                <a:cubicBezTo>
                  <a:pt x="467783" y="373239"/>
                  <a:pt x="584200" y="294922"/>
                  <a:pt x="584200" y="294922"/>
                </a:cubicBezTo>
                <a:cubicBezTo>
                  <a:pt x="620183" y="280105"/>
                  <a:pt x="607483" y="261055"/>
                  <a:pt x="622300" y="269522"/>
                </a:cubicBezTo>
                <a:cubicBezTo>
                  <a:pt x="637117" y="277989"/>
                  <a:pt x="647700" y="339372"/>
                  <a:pt x="673100" y="345722"/>
                </a:cubicBezTo>
                <a:cubicBezTo>
                  <a:pt x="698500" y="352072"/>
                  <a:pt x="734483" y="294922"/>
                  <a:pt x="774700" y="307622"/>
                </a:cubicBezTo>
                <a:cubicBezTo>
                  <a:pt x="814917" y="320322"/>
                  <a:pt x="914400" y="421922"/>
                  <a:pt x="914400" y="421922"/>
                </a:cubicBezTo>
                <a:cubicBezTo>
                  <a:pt x="946150" y="440972"/>
                  <a:pt x="965200" y="421922"/>
                  <a:pt x="965200" y="421922"/>
                </a:cubicBezTo>
                <a:cubicBezTo>
                  <a:pt x="977900" y="430389"/>
                  <a:pt x="963083" y="464255"/>
                  <a:pt x="990600" y="472722"/>
                </a:cubicBezTo>
                <a:cubicBezTo>
                  <a:pt x="1018117" y="481189"/>
                  <a:pt x="1143000" y="438855"/>
                  <a:pt x="1130300" y="472722"/>
                </a:cubicBezTo>
                <a:cubicBezTo>
                  <a:pt x="1117600" y="506589"/>
                  <a:pt x="937683" y="608189"/>
                  <a:pt x="914400" y="675922"/>
                </a:cubicBezTo>
                <a:cubicBezTo>
                  <a:pt x="891117" y="743655"/>
                  <a:pt x="971550" y="826205"/>
                  <a:pt x="990600" y="879122"/>
                </a:cubicBezTo>
                <a:cubicBezTo>
                  <a:pt x="1009650" y="932039"/>
                  <a:pt x="1047750" y="932039"/>
                  <a:pt x="1028700" y="993422"/>
                </a:cubicBezTo>
                <a:cubicBezTo>
                  <a:pt x="1009650" y="1054805"/>
                  <a:pt x="916517" y="1194505"/>
                  <a:pt x="876300" y="1247422"/>
                </a:cubicBezTo>
                <a:cubicBezTo>
                  <a:pt x="836083" y="1300339"/>
                  <a:pt x="831850" y="1291872"/>
                  <a:pt x="787400" y="1310922"/>
                </a:cubicBezTo>
                <a:cubicBezTo>
                  <a:pt x="742950" y="1329972"/>
                  <a:pt x="651933" y="1332089"/>
                  <a:pt x="609600" y="1361722"/>
                </a:cubicBezTo>
                <a:cubicBezTo>
                  <a:pt x="567267" y="1391355"/>
                  <a:pt x="541867" y="1446389"/>
                  <a:pt x="533400" y="1488722"/>
                </a:cubicBezTo>
                <a:cubicBezTo>
                  <a:pt x="524933" y="1531055"/>
                  <a:pt x="556683" y="1571272"/>
                  <a:pt x="558800" y="1615722"/>
                </a:cubicBezTo>
                <a:cubicBezTo>
                  <a:pt x="560917" y="1660172"/>
                  <a:pt x="554567" y="1717322"/>
                  <a:pt x="546100" y="1755422"/>
                </a:cubicBezTo>
                <a:cubicBezTo>
                  <a:pt x="537633" y="1793522"/>
                  <a:pt x="537633" y="1787172"/>
                  <a:pt x="508000" y="1844322"/>
                </a:cubicBezTo>
                <a:cubicBezTo>
                  <a:pt x="478367" y="1901472"/>
                  <a:pt x="387350" y="2041172"/>
                  <a:pt x="368300" y="2098322"/>
                </a:cubicBezTo>
                <a:cubicBezTo>
                  <a:pt x="349250" y="2155472"/>
                  <a:pt x="347133" y="2168172"/>
                  <a:pt x="393700" y="2187222"/>
                </a:cubicBezTo>
                <a:cubicBezTo>
                  <a:pt x="440267" y="2206272"/>
                  <a:pt x="577850" y="2178755"/>
                  <a:pt x="647700" y="2212622"/>
                </a:cubicBezTo>
                <a:cubicBezTo>
                  <a:pt x="717550" y="2246489"/>
                  <a:pt x="772583" y="2326922"/>
                  <a:pt x="812800" y="2390422"/>
                </a:cubicBezTo>
                <a:cubicBezTo>
                  <a:pt x="853017" y="2453922"/>
                  <a:pt x="859367" y="2530122"/>
                  <a:pt x="889000" y="2593622"/>
                </a:cubicBezTo>
                <a:cubicBezTo>
                  <a:pt x="918633" y="2657122"/>
                  <a:pt x="971550" y="2726972"/>
                  <a:pt x="990600" y="2771422"/>
                </a:cubicBezTo>
                <a:cubicBezTo>
                  <a:pt x="1009650" y="2815872"/>
                  <a:pt x="1006475" y="2838097"/>
                  <a:pt x="1003300" y="2860322"/>
                </a:cubicBezTo>
              </a:path>
            </a:pathLst>
          </a:custGeom>
          <a:noFill/>
          <a:ln w="63500" cap="flat" cmpd="sng" algn="ctr">
            <a:solidFill>
              <a:srgbClr val="C8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9454" name="组合 29"/>
          <p:cNvGrpSpPr>
            <a:grpSpLocks/>
          </p:cNvGrpSpPr>
          <p:nvPr/>
        </p:nvGrpSpPr>
        <p:grpSpPr bwMode="auto">
          <a:xfrm>
            <a:off x="5068888" y="3935413"/>
            <a:ext cx="3209925" cy="523875"/>
            <a:chOff x="6758950" y="4105776"/>
            <a:chExt cx="4279339" cy="697735"/>
          </a:xfrm>
        </p:grpSpPr>
        <p:sp>
          <p:nvSpPr>
            <p:cNvPr id="189455" name="矩形 26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441154" y="4105776"/>
              <a:ext cx="3597135" cy="697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rgbClr val="000000"/>
                  </a:solidFill>
                  <a:ea typeface="微软雅黑" panose="020B0503020204020204" pitchFamily="34" charset="-122"/>
                </a:rPr>
                <a:t>水系、水文特征</a:t>
              </a:r>
            </a:p>
          </p:txBody>
        </p:sp>
        <p:sp>
          <p:nvSpPr>
            <p:cNvPr id="75792" name="椭圆 27"/>
            <p:cNvSpPr/>
            <p:nvPr>
              <p:custDataLst>
                <p:tags r:id="rId9"/>
              </p:custDataLst>
            </p:nvPr>
          </p:nvSpPr>
          <p:spPr>
            <a:xfrm>
              <a:off x="6758950" y="4228408"/>
              <a:ext cx="575658" cy="575103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ysDash"/>
              <a:miter lim="800000"/>
              <a:headEnd type="none" w="med" len="med"/>
              <a:tailEnd type="none" w="med" len="med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0000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89457" name="组合 30"/>
          <p:cNvGrpSpPr>
            <a:grpSpLocks/>
          </p:cNvGrpSpPr>
          <p:nvPr/>
        </p:nvGrpSpPr>
        <p:grpSpPr bwMode="auto">
          <a:xfrm>
            <a:off x="4929188" y="1423988"/>
            <a:ext cx="4067175" cy="2357437"/>
            <a:chOff x="6718927" y="1914916"/>
            <a:chExt cx="5423423" cy="3142833"/>
          </a:xfrm>
        </p:grpSpPr>
        <p:sp>
          <p:nvSpPr>
            <p:cNvPr id="189458" name="矩形 2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718927" y="2718649"/>
              <a:ext cx="5423423" cy="233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发源于东欧平原西部丘陵，注入里海，</a:t>
              </a:r>
              <a:r>
                <a:rPr lang="zh-CN" altLang="en-US" sz="2400">
                  <a:solidFill>
                    <a:srgbClr val="FF0000"/>
                  </a:solidFill>
                  <a:ea typeface="微软雅黑" panose="020B0503020204020204" pitchFamily="34" charset="-122"/>
                </a:rPr>
                <a:t>是欧洲第一长河，世界最长的内流河。 </a:t>
              </a:r>
            </a:p>
          </p:txBody>
        </p:sp>
        <p:sp>
          <p:nvSpPr>
            <p:cNvPr id="75795" name="椭圆 25"/>
            <p:cNvSpPr/>
            <p:nvPr>
              <p:custDataLst>
                <p:tags r:id="rId6"/>
              </p:custDataLst>
            </p:nvPr>
          </p:nvSpPr>
          <p:spPr>
            <a:xfrm>
              <a:off x="6759147" y="1914916"/>
              <a:ext cx="575789" cy="575657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ysDash"/>
              <a:miter lim="800000"/>
              <a:headEnd type="none" w="med" len="med"/>
              <a:tailEnd type="none" w="med" len="med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rgbClr val="000000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280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9460" name="矩形 2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441153" y="1921495"/>
              <a:ext cx="3118803" cy="69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rgbClr val="000000"/>
                  </a:solidFill>
                  <a:ea typeface="微软雅黑" panose="020B0503020204020204" pitchFamily="34" charset="-122"/>
                </a:rPr>
                <a:t>伏尔加河概况</a:t>
              </a:r>
            </a:p>
          </p:txBody>
        </p:sp>
      </p:grpSp>
      <p:sp>
        <p:nvSpPr>
          <p:cNvPr id="75797" name="矩形 24"/>
          <p:cNvSpPr/>
          <p:nvPr>
            <p:custDataLst>
              <p:tags r:id="rId4"/>
            </p:custDataLst>
          </p:nvPr>
        </p:nvSpPr>
        <p:spPr>
          <a:xfrm>
            <a:off x="5165725" y="4513263"/>
            <a:ext cx="3540125" cy="16891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>
                <a:solidFill>
                  <a:srgbClr val="000000"/>
                </a:solidFill>
                <a:ea typeface="微软雅黑" panose="020B0503020204020204" pitchFamily="34" charset="-122"/>
              </a:rPr>
              <a:t>支流众多，流量丰富，有春、夏汛，结冰期较长，含沙量低；</a:t>
            </a:r>
          </a:p>
        </p:txBody>
      </p:sp>
    </p:spTree>
    <p:extLst>
      <p:ext uri="{BB962C8B-B14F-4D97-AF65-F5344CB8AC3E}">
        <p14:creationId xmlns:p14="http://schemas.microsoft.com/office/powerpoint/2010/main" val="8805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9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507247"/>
              </p:ext>
            </p:extLst>
          </p:nvPr>
        </p:nvGraphicFramePr>
        <p:xfrm>
          <a:off x="2431654" y="2306782"/>
          <a:ext cx="5277246" cy="4551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Image" r:id="rId3" imgW="6184127" imgH="6857143" progId="Photoshop.Image.8">
                  <p:embed/>
                </p:oleObj>
              </mc:Choice>
              <mc:Fallback>
                <p:oleObj name="Image" r:id="rId3" imgW="6184127" imgH="685714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1654" y="2306782"/>
                        <a:ext cx="5277246" cy="45512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Rectangle 5"/>
          <p:cNvSpPr>
            <a:spLocks noChangeArrowheads="1"/>
          </p:cNvSpPr>
          <p:nvPr/>
        </p:nvSpPr>
        <p:spPr bwMode="auto">
          <a:xfrm>
            <a:off x="716973" y="325631"/>
            <a:ext cx="8031018" cy="181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85698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它通过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伏尔加河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波罗的海运河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连接波罗的海，通过</a:t>
            </a:r>
            <a:r>
              <a:rPr lang="zh-CN" altLang="en-US" sz="2800" b="1" dirty="0">
                <a:solidFill>
                  <a:srgbClr val="0221D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北德维纳河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连接白海，通过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伏尔加河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顿河运河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与亚速海和黑海沟通，注入里海。所以有</a:t>
            </a:r>
            <a:r>
              <a:rPr lang="zh-CN" altLang="en-US" sz="2800" b="1" dirty="0">
                <a:ea typeface="黑体" panose="02010609060101010101" pitchFamily="49" charset="-122"/>
              </a:rPr>
              <a:t>“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五海通航</a:t>
            </a:r>
            <a:r>
              <a:rPr lang="zh-CN" altLang="en-US" sz="2800" b="1" dirty="0">
                <a:ea typeface="黑体" panose="02010609060101010101" pitchFamily="49" charset="-122"/>
              </a:rPr>
              <a:t>”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的美称。 </a:t>
            </a:r>
          </a:p>
        </p:txBody>
      </p:sp>
    </p:spTree>
    <p:extLst>
      <p:ext uri="{BB962C8B-B14F-4D97-AF65-F5344CB8AC3E}">
        <p14:creationId xmlns:p14="http://schemas.microsoft.com/office/powerpoint/2010/main" val="3819101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图片 1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7" b="27802"/>
          <a:stretch>
            <a:fillRect/>
          </a:stretch>
        </p:blipFill>
        <p:spPr bwMode="auto">
          <a:xfrm>
            <a:off x="0" y="857250"/>
            <a:ext cx="9144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0467" name="直接连接符 20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4419600" y="3848100"/>
            <a:ext cx="0" cy="1900238"/>
          </a:xfrm>
          <a:prstGeom prst="line">
            <a:avLst/>
          </a:prstGeom>
          <a:noFill/>
          <a:ln w="12700" cap="flat" algn="ctr">
            <a:solidFill>
              <a:srgbClr val="A5BBDF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0468" name="组合 30"/>
          <p:cNvGrpSpPr>
            <a:grpSpLocks/>
          </p:cNvGrpSpPr>
          <p:nvPr/>
        </p:nvGrpSpPr>
        <p:grpSpPr bwMode="auto">
          <a:xfrm>
            <a:off x="2335935" y="3151548"/>
            <a:ext cx="1997075" cy="1997075"/>
            <a:chOff x="8916906" y="418225"/>
            <a:chExt cx="2663988" cy="2663988"/>
          </a:xfrm>
        </p:grpSpPr>
        <p:grpSp>
          <p:nvGrpSpPr>
            <p:cNvPr id="190469" name="组合 29"/>
            <p:cNvGrpSpPr>
              <a:grpSpLocks/>
            </p:cNvGrpSpPr>
            <p:nvPr/>
          </p:nvGrpSpPr>
          <p:grpSpPr bwMode="auto">
            <a:xfrm>
              <a:off x="8916906" y="418225"/>
              <a:ext cx="2663988" cy="2663988"/>
              <a:chOff x="9220200" y="534906"/>
              <a:chExt cx="2057400" cy="2057400"/>
            </a:xfrm>
          </p:grpSpPr>
          <p:sp>
            <p:nvSpPr>
              <p:cNvPr id="190470" name="星形: 二十四角 26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9220200" y="534906"/>
                <a:ext cx="2057400" cy="2057400"/>
              </a:xfrm>
              <a:prstGeom prst="star24">
                <a:avLst>
                  <a:gd name="adj" fmla="val 45579"/>
                </a:avLst>
              </a:prstGeom>
              <a:solidFill>
                <a:schemeClr val="tx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6807" name="椭圆 27"/>
              <p:cNvSpPr/>
              <p:nvPr>
                <p:custDataLst>
                  <p:tags r:id="rId13"/>
                </p:custDataLst>
              </p:nvPr>
            </p:nvSpPr>
            <p:spPr>
              <a:xfrm>
                <a:off x="9396829" y="711535"/>
                <a:ext cx="1704142" cy="1704142"/>
              </a:xfrm>
              <a:prstGeom prst="ellipse">
                <a:avLst/>
              </a:prstGeom>
              <a:noFill/>
              <a:ln w="12700" cap="flat" cmpd="sng" algn="ctr">
                <a:solidFill>
                  <a:srgbClr val="40404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6808" name="椭圆 28"/>
              <p:cNvSpPr/>
              <p:nvPr>
                <p:custDataLst>
                  <p:tags r:id="rId14"/>
                </p:custDataLst>
              </p:nvPr>
            </p:nvSpPr>
            <p:spPr>
              <a:xfrm>
                <a:off x="9465518" y="780224"/>
                <a:ext cx="1566764" cy="156676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D9D9D9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0473" name="矩形 23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661986" y="1084078"/>
              <a:ext cx="1173827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7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缺点</a:t>
              </a:r>
              <a:endParaRPr lang="en-US" altLang="zh-CN" sz="2700" b="1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0474" name="矩形 2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403370" y="1778000"/>
              <a:ext cx="1691061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1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结冰期长</a:t>
              </a:r>
            </a:p>
          </p:txBody>
        </p:sp>
      </p:grpSp>
      <p:sp>
        <p:nvSpPr>
          <p:cNvPr id="76811" name="矩形 32"/>
          <p:cNvSpPr/>
          <p:nvPr>
            <p:custDataLst>
              <p:tags r:id="rId3"/>
            </p:custDataLst>
          </p:nvPr>
        </p:nvSpPr>
        <p:spPr>
          <a:xfrm>
            <a:off x="406400" y="2052638"/>
            <a:ext cx="1924050" cy="508000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700" b="1">
                <a:solidFill>
                  <a:srgbClr val="000000"/>
                </a:solidFill>
                <a:ea typeface="微软雅黑" panose="020B0503020204020204" pitchFamily="34" charset="-122"/>
              </a:rPr>
              <a:t>航运价值高</a:t>
            </a:r>
          </a:p>
        </p:txBody>
      </p:sp>
      <p:grpSp>
        <p:nvGrpSpPr>
          <p:cNvPr id="190476" name="组合 37"/>
          <p:cNvGrpSpPr>
            <a:grpSpLocks/>
          </p:cNvGrpSpPr>
          <p:nvPr/>
        </p:nvGrpSpPr>
        <p:grpSpPr bwMode="auto">
          <a:xfrm>
            <a:off x="15875" y="3941763"/>
            <a:ext cx="4070350" cy="2833687"/>
            <a:chOff x="20366" y="4112567"/>
            <a:chExt cx="5427998" cy="3779395"/>
          </a:xfrm>
        </p:grpSpPr>
        <p:sp>
          <p:nvSpPr>
            <p:cNvPr id="76813" name="矩形 21"/>
            <p:cNvSpPr/>
            <p:nvPr>
              <p:custDataLst>
                <p:tags r:id="rId8"/>
              </p:custDataLst>
            </p:nvPr>
          </p:nvSpPr>
          <p:spPr>
            <a:xfrm>
              <a:off x="20366" y="4813395"/>
              <a:ext cx="5427998" cy="30785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266700" indent="-2667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00000"/>
                  </a:solidFill>
                  <a:ea typeface="微软雅黑" panose="020B0503020204020204" pitchFamily="34" charset="-122"/>
                </a:rPr>
                <a:t>① 流量大</a:t>
              </a:r>
              <a:endPara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00000"/>
                  </a:solidFill>
                  <a:ea typeface="微软雅黑" panose="020B0503020204020204" pitchFamily="34" charset="-122"/>
                </a:rPr>
                <a:t>② 主要流经平原，水流平稳</a:t>
              </a:r>
              <a:endPara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00000"/>
                  </a:solidFill>
                  <a:ea typeface="微软雅黑" panose="020B0503020204020204" pitchFamily="34" charset="-122"/>
                </a:rPr>
                <a:t>③ 是欧洲最长的河流，通航里程长</a:t>
              </a:r>
            </a:p>
          </p:txBody>
        </p:sp>
        <p:sp>
          <p:nvSpPr>
            <p:cNvPr id="190478" name="文本框 3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55969" y="4112567"/>
              <a:ext cx="1122012" cy="616136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accent1"/>
              </a:solidFill>
              <a:prstDash val="sysDash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自然</a:t>
              </a:r>
            </a:p>
          </p:txBody>
        </p:sp>
      </p:grpSp>
      <p:grpSp>
        <p:nvGrpSpPr>
          <p:cNvPr id="190479" name="组合 38"/>
          <p:cNvGrpSpPr>
            <a:grpSpLocks/>
          </p:cNvGrpSpPr>
          <p:nvPr/>
        </p:nvGrpSpPr>
        <p:grpSpPr bwMode="auto">
          <a:xfrm>
            <a:off x="4572000" y="4011613"/>
            <a:ext cx="4610100" cy="2379662"/>
            <a:chOff x="6487444" y="4112567"/>
            <a:chExt cx="5162436" cy="3174869"/>
          </a:xfrm>
        </p:grpSpPr>
        <p:sp>
          <p:nvSpPr>
            <p:cNvPr id="76816" name="矩形 22"/>
            <p:cNvSpPr/>
            <p:nvPr>
              <p:custDataLst>
                <p:tags r:id="rId6"/>
              </p:custDataLst>
            </p:nvPr>
          </p:nvSpPr>
          <p:spPr>
            <a:xfrm>
              <a:off x="6487444" y="5033893"/>
              <a:ext cx="5162436" cy="2253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266700" indent="-2667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① 流经主要工业区，货运需求大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② 通过运河与其它河流、海洋相连，腹地范围广；</a:t>
              </a:r>
            </a:p>
          </p:txBody>
        </p:sp>
        <p:sp>
          <p:nvSpPr>
            <p:cNvPr id="190481" name="文本框 3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602995" y="4112567"/>
              <a:ext cx="938625" cy="616335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accent1"/>
              </a:solidFill>
              <a:prstDash val="sysDash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社会</a:t>
              </a:r>
            </a:p>
          </p:txBody>
        </p:sp>
      </p:grpSp>
      <p:sp>
        <p:nvSpPr>
          <p:cNvPr id="190482" name="任意多边形 17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5875" y="863600"/>
            <a:ext cx="6119813" cy="547688"/>
          </a:xfrm>
          <a:custGeom>
            <a:avLst/>
            <a:gdLst>
              <a:gd name="T0" fmla="*/ 0 w 4262511"/>
              <a:gd name="T1" fmla="*/ 0 h 661185"/>
              <a:gd name="T2" fmla="*/ 3914331 w 4262511"/>
              <a:gd name="T3" fmla="*/ 0 h 661185"/>
              <a:gd name="T4" fmla="*/ 4262511 w 4262511"/>
              <a:gd name="T5" fmla="*/ 661185 h 661185"/>
              <a:gd name="T6" fmla="*/ 0 w 4262511"/>
              <a:gd name="T7" fmla="*/ 661185 h 66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2511" h="661185">
                <a:moveTo>
                  <a:pt x="0" y="0"/>
                </a:moveTo>
                <a:lnTo>
                  <a:pt x="3914331" y="0"/>
                </a:lnTo>
                <a:lnTo>
                  <a:pt x="4262511" y="661185"/>
                </a:lnTo>
                <a:lnTo>
                  <a:pt x="0" y="66118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FF"/>
                </a:solidFill>
                <a:ea typeface="微软雅黑" panose="020B0503020204020204" pitchFamily="34" charset="-122"/>
              </a:rPr>
              <a:t>伏尔加河航运价值大的原因是什么？</a:t>
            </a:r>
          </a:p>
        </p:txBody>
      </p:sp>
      <p:sp>
        <p:nvSpPr>
          <p:cNvPr id="190483" name="矩形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100" y="30163"/>
            <a:ext cx="9067800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材料</a:t>
            </a:r>
            <a:r>
              <a:rPr lang="en-US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：伏尔加河</a:t>
            </a:r>
            <a:r>
              <a:rPr lang="zh-CN" altLang="en-US" sz="2400" b="1">
                <a:solidFill>
                  <a:srgbClr val="0033CC"/>
                </a:solidFill>
                <a:ea typeface="微软雅黑" panose="020B0503020204020204" pitchFamily="34" charset="-122"/>
              </a:rPr>
              <a:t>是俄罗斯最重要的内河航道，承担了全国河运总量的</a:t>
            </a:r>
            <a:r>
              <a:rPr lang="en-US" altLang="zh-CN" sz="2400" b="1">
                <a:solidFill>
                  <a:srgbClr val="0033CC"/>
                </a:solidFill>
                <a:ea typeface="微软雅黑" panose="020B0503020204020204" pitchFamily="34" charset="-122"/>
              </a:rPr>
              <a:t>2/3</a:t>
            </a:r>
            <a:r>
              <a:rPr lang="zh-CN" altLang="en-US" sz="2400" b="1">
                <a:solidFill>
                  <a:srgbClr val="0033CC"/>
                </a:solidFill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442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490" name="组合 1"/>
          <p:cNvGrpSpPr>
            <a:grpSpLocks/>
          </p:cNvGrpSpPr>
          <p:nvPr/>
        </p:nvGrpSpPr>
        <p:grpSpPr bwMode="auto">
          <a:xfrm>
            <a:off x="3460750" y="1871365"/>
            <a:ext cx="5781452" cy="3608387"/>
            <a:chOff x="3700445" y="1041400"/>
            <a:chExt cx="8420100" cy="4951030"/>
          </a:xfrm>
        </p:grpSpPr>
        <p:pic>
          <p:nvPicPr>
            <p:cNvPr id="191491" name="图片 15361" descr="俄罗斯地形1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7"/>
            <a:stretch>
              <a:fillRect/>
            </a:stretch>
          </p:blipFill>
          <p:spPr bwMode="auto">
            <a:xfrm>
              <a:off x="3700445" y="1041400"/>
              <a:ext cx="8420100" cy="495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492" name="Freeform 4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7625220" y="2998629"/>
              <a:ext cx="456887" cy="2153397"/>
            </a:xfrm>
            <a:custGeom>
              <a:avLst/>
              <a:gdLst>
                <a:gd name="T0" fmla="*/ 0 w 10000"/>
                <a:gd name="T1" fmla="*/ 0 h 9849"/>
                <a:gd name="T2" fmla="*/ 316 w 10000"/>
                <a:gd name="T3" fmla="*/ 1093 h 9849"/>
                <a:gd name="T4" fmla="*/ 2140 w 10000"/>
                <a:gd name="T5" fmla="*/ 2617 h 9849"/>
                <a:gd name="T6" fmla="*/ 658 w 10000"/>
                <a:gd name="T7" fmla="*/ 3350 h 9849"/>
                <a:gd name="T8" fmla="*/ 316 w 10000"/>
                <a:gd name="T9" fmla="*/ 4361 h 9849"/>
                <a:gd name="T10" fmla="*/ 1947 w 10000"/>
                <a:gd name="T11" fmla="*/ 5296 h 9849"/>
                <a:gd name="T12" fmla="*/ 1947 w 10000"/>
                <a:gd name="T13" fmla="*/ 5296 h 9849"/>
                <a:gd name="T14" fmla="*/ 2263 w 10000"/>
                <a:gd name="T15" fmla="*/ 5842 h 9849"/>
                <a:gd name="T16" fmla="*/ 3684 w 10000"/>
                <a:gd name="T17" fmla="*/ 6402 h 9849"/>
                <a:gd name="T18" fmla="*/ 4526 w 10000"/>
                <a:gd name="T19" fmla="*/ 7400 h 9849"/>
                <a:gd name="T20" fmla="*/ 1158 w 10000"/>
                <a:gd name="T21" fmla="*/ 8233 h 9849"/>
                <a:gd name="T22" fmla="*/ 2263 w 10000"/>
                <a:gd name="T23" fmla="*/ 9816 h 9849"/>
                <a:gd name="T24" fmla="*/ 5158 w 10000"/>
                <a:gd name="T25" fmla="*/ 9352 h 9849"/>
                <a:gd name="T26" fmla="*/ 10000 w 10000"/>
                <a:gd name="T27" fmla="*/ 9758 h 9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00" h="9849">
                  <a:moveTo>
                    <a:pt x="0" y="0"/>
                  </a:moveTo>
                  <a:cubicBezTo>
                    <a:pt x="53" y="184"/>
                    <a:pt x="-41" y="657"/>
                    <a:pt x="316" y="1093"/>
                  </a:cubicBezTo>
                  <a:cubicBezTo>
                    <a:pt x="673" y="1529"/>
                    <a:pt x="2087" y="2242"/>
                    <a:pt x="2140" y="2617"/>
                  </a:cubicBezTo>
                  <a:cubicBezTo>
                    <a:pt x="2192" y="2992"/>
                    <a:pt x="962" y="3059"/>
                    <a:pt x="658" y="3350"/>
                  </a:cubicBezTo>
                  <a:cubicBezTo>
                    <a:pt x="354" y="3641"/>
                    <a:pt x="105" y="4037"/>
                    <a:pt x="316" y="4361"/>
                  </a:cubicBezTo>
                  <a:cubicBezTo>
                    <a:pt x="526" y="4685"/>
                    <a:pt x="1684" y="5143"/>
                    <a:pt x="1947" y="5296"/>
                  </a:cubicBezTo>
                  <a:cubicBezTo>
                    <a:pt x="2000" y="5385"/>
                    <a:pt x="1974" y="5658"/>
                    <a:pt x="2263" y="5842"/>
                  </a:cubicBezTo>
                  <a:cubicBezTo>
                    <a:pt x="2553" y="6027"/>
                    <a:pt x="3316" y="6141"/>
                    <a:pt x="3684" y="6402"/>
                  </a:cubicBezTo>
                  <a:cubicBezTo>
                    <a:pt x="4053" y="6662"/>
                    <a:pt x="4947" y="7095"/>
                    <a:pt x="4526" y="7400"/>
                  </a:cubicBezTo>
                  <a:cubicBezTo>
                    <a:pt x="4105" y="7705"/>
                    <a:pt x="1526" y="7832"/>
                    <a:pt x="1158" y="8233"/>
                  </a:cubicBezTo>
                  <a:cubicBezTo>
                    <a:pt x="789" y="8633"/>
                    <a:pt x="1605" y="9631"/>
                    <a:pt x="2263" y="9816"/>
                  </a:cubicBezTo>
                  <a:cubicBezTo>
                    <a:pt x="2921" y="10000"/>
                    <a:pt x="3868" y="9364"/>
                    <a:pt x="5158" y="9352"/>
                  </a:cubicBezTo>
                  <a:cubicBezTo>
                    <a:pt x="6447" y="9339"/>
                    <a:pt x="9000" y="9676"/>
                    <a:pt x="10000" y="9758"/>
                  </a:cubicBezTo>
                </a:path>
              </a:pathLst>
            </a:custGeom>
            <a:noFill/>
            <a:ln w="57150" algn="ctr">
              <a:solidFill>
                <a:srgbClr val="C8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1493" name="Freeform 5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8650430" y="2833669"/>
              <a:ext cx="1089843" cy="2213585"/>
            </a:xfrm>
            <a:custGeom>
              <a:avLst/>
              <a:gdLst>
                <a:gd name="T0" fmla="*/ 4634 w 10000"/>
                <a:gd name="T1" fmla="*/ 0 h 10144"/>
                <a:gd name="T2" fmla="*/ 5194 w 10000"/>
                <a:gd name="T3" fmla="*/ 688 h 10144"/>
                <a:gd name="T4" fmla="*/ 5376 w 10000"/>
                <a:gd name="T5" fmla="*/ 1616 h 10144"/>
                <a:gd name="T6" fmla="*/ 5194 w 10000"/>
                <a:gd name="T7" fmla="*/ 2469 h 10144"/>
                <a:gd name="T8" fmla="*/ 5934 w 10000"/>
                <a:gd name="T9" fmla="*/ 3066 h 10144"/>
                <a:gd name="T10" fmla="*/ 6677 w 10000"/>
                <a:gd name="T11" fmla="*/ 3656 h 10144"/>
                <a:gd name="T12" fmla="*/ 7783 w 10000"/>
                <a:gd name="T13" fmla="*/ 4086 h 10144"/>
                <a:gd name="T14" fmla="*/ 7600 w 10000"/>
                <a:gd name="T15" fmla="*/ 4335 h 10144"/>
                <a:gd name="T16" fmla="*/ 9083 w 10000"/>
                <a:gd name="T17" fmla="*/ 4169 h 10144"/>
                <a:gd name="T18" fmla="*/ 9962 w 10000"/>
                <a:gd name="T19" fmla="*/ 4842 h 10144"/>
                <a:gd name="T20" fmla="*/ 7783 w 10000"/>
                <a:gd name="T21" fmla="*/ 6175 h 10144"/>
                <a:gd name="T22" fmla="*/ 6329 w 10000"/>
                <a:gd name="T23" fmla="*/ 6506 h 10144"/>
                <a:gd name="T24" fmla="*/ 5376 w 10000"/>
                <a:gd name="T25" fmla="*/ 6887 h 10144"/>
                <a:gd name="T26" fmla="*/ 4074 w 10000"/>
                <a:gd name="T27" fmla="*/ 6804 h 10144"/>
                <a:gd name="T28" fmla="*/ 2227 w 10000"/>
                <a:gd name="T29" fmla="*/ 7741 h 10144"/>
                <a:gd name="T30" fmla="*/ 926 w 10000"/>
                <a:gd name="T31" fmla="*/ 8331 h 10144"/>
                <a:gd name="T32" fmla="*/ 64 w 10000"/>
                <a:gd name="T33" fmla="*/ 8872 h 10144"/>
                <a:gd name="T34" fmla="*/ 64 w 10000"/>
                <a:gd name="T35" fmla="*/ 9503 h 10144"/>
                <a:gd name="T36" fmla="*/ 1769 w 10000"/>
                <a:gd name="T37" fmla="*/ 9995 h 10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00" h="10144">
                  <a:moveTo>
                    <a:pt x="4634" y="0"/>
                  </a:moveTo>
                  <a:cubicBezTo>
                    <a:pt x="4724" y="111"/>
                    <a:pt x="5073" y="416"/>
                    <a:pt x="5194" y="688"/>
                  </a:cubicBezTo>
                  <a:cubicBezTo>
                    <a:pt x="5315" y="957"/>
                    <a:pt x="5376" y="1317"/>
                    <a:pt x="5376" y="1616"/>
                  </a:cubicBezTo>
                  <a:cubicBezTo>
                    <a:pt x="5376" y="1915"/>
                    <a:pt x="5103" y="2226"/>
                    <a:pt x="5194" y="2469"/>
                  </a:cubicBezTo>
                  <a:cubicBezTo>
                    <a:pt x="5285" y="2712"/>
                    <a:pt x="5694" y="2872"/>
                    <a:pt x="5934" y="3066"/>
                  </a:cubicBezTo>
                  <a:cubicBezTo>
                    <a:pt x="6179" y="3261"/>
                    <a:pt x="6374" y="3483"/>
                    <a:pt x="6677" y="3656"/>
                  </a:cubicBezTo>
                  <a:cubicBezTo>
                    <a:pt x="6980" y="3828"/>
                    <a:pt x="7631" y="3974"/>
                    <a:pt x="7783" y="4086"/>
                  </a:cubicBezTo>
                  <a:cubicBezTo>
                    <a:pt x="7932" y="4196"/>
                    <a:pt x="7389" y="4320"/>
                    <a:pt x="7600" y="4335"/>
                  </a:cubicBezTo>
                  <a:cubicBezTo>
                    <a:pt x="7813" y="4349"/>
                    <a:pt x="8691" y="4086"/>
                    <a:pt x="9083" y="4169"/>
                  </a:cubicBezTo>
                  <a:cubicBezTo>
                    <a:pt x="9477" y="4251"/>
                    <a:pt x="10173" y="4508"/>
                    <a:pt x="9962" y="4842"/>
                  </a:cubicBezTo>
                  <a:cubicBezTo>
                    <a:pt x="9749" y="5174"/>
                    <a:pt x="8387" y="5896"/>
                    <a:pt x="7783" y="6175"/>
                  </a:cubicBezTo>
                  <a:cubicBezTo>
                    <a:pt x="7177" y="6451"/>
                    <a:pt x="6722" y="6387"/>
                    <a:pt x="6329" y="6506"/>
                  </a:cubicBezTo>
                  <a:cubicBezTo>
                    <a:pt x="5934" y="6624"/>
                    <a:pt x="5752" y="6839"/>
                    <a:pt x="5376" y="6887"/>
                  </a:cubicBezTo>
                  <a:cubicBezTo>
                    <a:pt x="4997" y="6936"/>
                    <a:pt x="4604" y="6666"/>
                    <a:pt x="4074" y="6804"/>
                  </a:cubicBezTo>
                  <a:cubicBezTo>
                    <a:pt x="3545" y="6943"/>
                    <a:pt x="2757" y="7484"/>
                    <a:pt x="2227" y="7741"/>
                  </a:cubicBezTo>
                  <a:cubicBezTo>
                    <a:pt x="1698" y="7999"/>
                    <a:pt x="1287" y="8143"/>
                    <a:pt x="926" y="8331"/>
                  </a:cubicBezTo>
                  <a:cubicBezTo>
                    <a:pt x="565" y="8520"/>
                    <a:pt x="207" y="8676"/>
                    <a:pt x="64" y="8872"/>
                  </a:cubicBezTo>
                  <a:cubicBezTo>
                    <a:pt x="-79" y="9067"/>
                    <a:pt x="64" y="9170"/>
                    <a:pt x="64" y="9503"/>
                  </a:cubicBezTo>
                  <a:cubicBezTo>
                    <a:pt x="64" y="9836"/>
                    <a:pt x="307" y="10420"/>
                    <a:pt x="1769" y="9995"/>
                  </a:cubicBezTo>
                </a:path>
              </a:pathLst>
            </a:custGeom>
            <a:noFill/>
            <a:ln w="50800" algn="ctr">
              <a:solidFill>
                <a:srgbClr val="C8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191494" name="组合 15"/>
            <p:cNvGrpSpPr>
              <a:grpSpLocks/>
            </p:cNvGrpSpPr>
            <p:nvPr/>
          </p:nvGrpSpPr>
          <p:grpSpPr bwMode="auto">
            <a:xfrm>
              <a:off x="6477351" y="3332176"/>
              <a:ext cx="864856" cy="2240483"/>
              <a:chOff x="4002625" y="3028272"/>
              <a:chExt cx="1144703" cy="2823479"/>
            </a:xfrm>
          </p:grpSpPr>
          <p:sp>
            <p:nvSpPr>
              <p:cNvPr id="191495" name="Freeform 6"/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82375" y="3029320"/>
                <a:ext cx="1064905" cy="2264254"/>
              </a:xfrm>
              <a:custGeom>
                <a:avLst/>
                <a:gdLst>
                  <a:gd name="T0" fmla="*/ 4752 w 10000"/>
                  <a:gd name="T1" fmla="*/ 101 h 10026"/>
                  <a:gd name="T2" fmla="*/ 2413 w 10000"/>
                  <a:gd name="T3" fmla="*/ 172 h 10026"/>
                  <a:gd name="T4" fmla="*/ 24 w 10000"/>
                  <a:gd name="T5" fmla="*/ 1765 h 10026"/>
                  <a:gd name="T6" fmla="*/ 1212 w 10000"/>
                  <a:gd name="T7" fmla="*/ 2685 h 10026"/>
                  <a:gd name="T8" fmla="*/ 1500 w 10000"/>
                  <a:gd name="T9" fmla="*/ 3239 h 10026"/>
                  <a:gd name="T10" fmla="*/ 2941 w 10000"/>
                  <a:gd name="T11" fmla="*/ 3404 h 10026"/>
                  <a:gd name="T12" fmla="*/ 5537 w 10000"/>
                  <a:gd name="T13" fmla="*/ 4124 h 10026"/>
                  <a:gd name="T14" fmla="*/ 7927 w 10000"/>
                  <a:gd name="T15" fmla="*/ 5542 h 10026"/>
                  <a:gd name="T16" fmla="*/ 8791 w 10000"/>
                  <a:gd name="T17" fmla="*/ 6201 h 10026"/>
                  <a:gd name="T18" fmla="*/ 9985 w 10000"/>
                  <a:gd name="T19" fmla="*/ 7135 h 10026"/>
                  <a:gd name="T20" fmla="*/ 7871 w 10000"/>
                  <a:gd name="T21" fmla="*/ 8443 h 10026"/>
                  <a:gd name="T22" fmla="*/ 6877 w 10000"/>
                  <a:gd name="T23" fmla="*/ 8753 h 10026"/>
                  <a:gd name="T24" fmla="*/ 8455 w 10000"/>
                  <a:gd name="T25" fmla="*/ 9350 h 10026"/>
                  <a:gd name="T26" fmla="*/ 8377 w 10000"/>
                  <a:gd name="T27" fmla="*/ 10010 h 10026"/>
                  <a:gd name="T28" fmla="*/ 9325 w 10000"/>
                  <a:gd name="T29" fmla="*/ 10000 h 10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00" h="10026">
                    <a:moveTo>
                      <a:pt x="4752" y="101"/>
                    </a:moveTo>
                    <a:cubicBezTo>
                      <a:pt x="4338" y="94"/>
                      <a:pt x="2954" y="-165"/>
                      <a:pt x="2413" y="172"/>
                    </a:cubicBezTo>
                    <a:cubicBezTo>
                      <a:pt x="1873" y="507"/>
                      <a:pt x="224" y="1346"/>
                      <a:pt x="24" y="1765"/>
                    </a:cubicBezTo>
                    <a:cubicBezTo>
                      <a:pt x="-177" y="2184"/>
                      <a:pt x="965" y="2440"/>
                      <a:pt x="1212" y="2685"/>
                    </a:cubicBezTo>
                    <a:cubicBezTo>
                      <a:pt x="1458" y="2932"/>
                      <a:pt x="1212" y="3121"/>
                      <a:pt x="1500" y="3239"/>
                    </a:cubicBezTo>
                    <a:cubicBezTo>
                      <a:pt x="1787" y="3361"/>
                      <a:pt x="2273" y="3254"/>
                      <a:pt x="2941" y="3404"/>
                    </a:cubicBezTo>
                    <a:cubicBezTo>
                      <a:pt x="3607" y="3553"/>
                      <a:pt x="4705" y="3768"/>
                      <a:pt x="5537" y="4124"/>
                    </a:cubicBezTo>
                    <a:cubicBezTo>
                      <a:pt x="6368" y="4480"/>
                      <a:pt x="7384" y="5195"/>
                      <a:pt x="7927" y="5542"/>
                    </a:cubicBezTo>
                    <a:cubicBezTo>
                      <a:pt x="8469" y="5889"/>
                      <a:pt x="8448" y="5935"/>
                      <a:pt x="8791" y="6201"/>
                    </a:cubicBezTo>
                    <a:cubicBezTo>
                      <a:pt x="9134" y="6468"/>
                      <a:pt x="10139" y="6762"/>
                      <a:pt x="9985" y="7135"/>
                    </a:cubicBezTo>
                    <a:cubicBezTo>
                      <a:pt x="9832" y="7509"/>
                      <a:pt x="8389" y="8173"/>
                      <a:pt x="7871" y="8443"/>
                    </a:cubicBezTo>
                    <a:cubicBezTo>
                      <a:pt x="7353" y="8713"/>
                      <a:pt x="6780" y="8602"/>
                      <a:pt x="6877" y="8753"/>
                    </a:cubicBezTo>
                    <a:cubicBezTo>
                      <a:pt x="6974" y="8904"/>
                      <a:pt x="8205" y="9140"/>
                      <a:pt x="8455" y="9350"/>
                    </a:cubicBezTo>
                    <a:cubicBezTo>
                      <a:pt x="8705" y="9560"/>
                      <a:pt x="8232" y="9902"/>
                      <a:pt x="8377" y="10010"/>
                    </a:cubicBezTo>
                    <a:cubicBezTo>
                      <a:pt x="8522" y="10118"/>
                      <a:pt x="9181" y="9642"/>
                      <a:pt x="9325" y="10000"/>
                    </a:cubicBezTo>
                  </a:path>
                </a:pathLst>
              </a:custGeom>
              <a:noFill/>
              <a:ln w="63500" algn="ctr">
                <a:solidFill>
                  <a:srgbClr val="C8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1496" name="Freeform 9"/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002727" y="3734440"/>
                <a:ext cx="917413" cy="2118173"/>
              </a:xfrm>
              <a:custGeom>
                <a:avLst/>
                <a:gdLst>
                  <a:gd name="T0" fmla="*/ 2474 w 10644"/>
                  <a:gd name="T1" fmla="*/ 0 h 9563"/>
                  <a:gd name="T2" fmla="*/ 2781 w 10644"/>
                  <a:gd name="T3" fmla="*/ 892 h 9563"/>
                  <a:gd name="T4" fmla="*/ 1 w 10644"/>
                  <a:gd name="T5" fmla="*/ 1868 h 9563"/>
                  <a:gd name="T6" fmla="*/ 3116 w 10644"/>
                  <a:gd name="T7" fmla="*/ 2690 h 9563"/>
                  <a:gd name="T8" fmla="*/ 4670 w 10644"/>
                  <a:gd name="T9" fmla="*/ 3702 h 9563"/>
                  <a:gd name="T10" fmla="*/ 2400 w 10644"/>
                  <a:gd name="T11" fmla="*/ 4268 h 9563"/>
                  <a:gd name="T12" fmla="*/ 3598 w 10644"/>
                  <a:gd name="T13" fmla="*/ 4874 h 9563"/>
                  <a:gd name="T14" fmla="*/ 3957 w 10644"/>
                  <a:gd name="T15" fmla="*/ 5814 h 9563"/>
                  <a:gd name="T16" fmla="*/ 4721 w 10644"/>
                  <a:gd name="T17" fmla="*/ 6858 h 9563"/>
                  <a:gd name="T18" fmla="*/ 5306 w 10644"/>
                  <a:gd name="T19" fmla="*/ 7638 h 9563"/>
                  <a:gd name="T20" fmla="*/ 8139 w 10644"/>
                  <a:gd name="T21" fmla="*/ 8134 h 9563"/>
                  <a:gd name="T22" fmla="*/ 10616 w 10644"/>
                  <a:gd name="T23" fmla="*/ 8990 h 9563"/>
                  <a:gd name="T24" fmla="*/ 9847 w 10644"/>
                  <a:gd name="T25" fmla="*/ 9563 h 9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44" h="9563">
                    <a:moveTo>
                      <a:pt x="2474" y="0"/>
                    </a:moveTo>
                    <a:cubicBezTo>
                      <a:pt x="2244" y="152"/>
                      <a:pt x="3194" y="581"/>
                      <a:pt x="2781" y="892"/>
                    </a:cubicBezTo>
                    <a:cubicBezTo>
                      <a:pt x="2370" y="1203"/>
                      <a:pt x="-54" y="1567"/>
                      <a:pt x="1" y="1868"/>
                    </a:cubicBezTo>
                    <a:cubicBezTo>
                      <a:pt x="58" y="2168"/>
                      <a:pt x="2338" y="2384"/>
                      <a:pt x="3116" y="2690"/>
                    </a:cubicBezTo>
                    <a:cubicBezTo>
                      <a:pt x="3895" y="2995"/>
                      <a:pt x="4790" y="3438"/>
                      <a:pt x="4670" y="3702"/>
                    </a:cubicBezTo>
                    <a:cubicBezTo>
                      <a:pt x="4550" y="3965"/>
                      <a:pt x="2578" y="4072"/>
                      <a:pt x="2400" y="4268"/>
                    </a:cubicBezTo>
                    <a:cubicBezTo>
                      <a:pt x="2221" y="4463"/>
                      <a:pt x="3339" y="4616"/>
                      <a:pt x="3598" y="4874"/>
                    </a:cubicBezTo>
                    <a:cubicBezTo>
                      <a:pt x="3858" y="5130"/>
                      <a:pt x="3770" y="5482"/>
                      <a:pt x="3957" y="5814"/>
                    </a:cubicBezTo>
                    <a:cubicBezTo>
                      <a:pt x="4145" y="6145"/>
                      <a:pt x="4497" y="6554"/>
                      <a:pt x="4721" y="6858"/>
                    </a:cubicBezTo>
                    <a:cubicBezTo>
                      <a:pt x="4947" y="7163"/>
                      <a:pt x="4737" y="7426"/>
                      <a:pt x="5306" y="7638"/>
                    </a:cubicBezTo>
                    <a:cubicBezTo>
                      <a:pt x="5877" y="7851"/>
                      <a:pt x="7254" y="7909"/>
                      <a:pt x="8139" y="8134"/>
                    </a:cubicBezTo>
                    <a:cubicBezTo>
                      <a:pt x="9024" y="8359"/>
                      <a:pt x="10331" y="8752"/>
                      <a:pt x="10616" y="8990"/>
                    </a:cubicBezTo>
                    <a:cubicBezTo>
                      <a:pt x="10901" y="9228"/>
                      <a:pt x="8904" y="9297"/>
                      <a:pt x="9847" y="9563"/>
                    </a:cubicBezTo>
                  </a:path>
                </a:pathLst>
              </a:custGeom>
              <a:noFill/>
              <a:ln w="38100" algn="ctr">
                <a:solidFill>
                  <a:srgbClr val="C8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1497" name="矩形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8913" y="1247775"/>
            <a:ext cx="60324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</a:rPr>
              <a:t>流向：发源于南部山地</a:t>
            </a:r>
            <a:r>
              <a:rPr lang="zh-CN" altLang="en-US" sz="2400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</a:rPr>
              <a:t>自南</a:t>
            </a:r>
            <a:r>
              <a:rPr lang="zh-CN" altLang="en-US" sz="2400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向北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</a:rPr>
              <a:t>入北冰洋</a:t>
            </a:r>
          </a:p>
        </p:txBody>
      </p:sp>
      <p:sp>
        <p:nvSpPr>
          <p:cNvPr id="191498" name="矩形 2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0013" y="541338"/>
            <a:ext cx="4186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rgbClr val="000000"/>
                </a:solidFill>
                <a:ea typeface="微软雅黑" panose="020B0503020204020204" pitchFamily="34" charset="-122"/>
              </a:rPr>
              <a:t>西伯利亚河流流向及水文特征</a:t>
            </a:r>
          </a:p>
        </p:txBody>
      </p:sp>
      <p:sp>
        <p:nvSpPr>
          <p:cNvPr id="78859" name="矩形 22"/>
          <p:cNvSpPr/>
          <p:nvPr>
            <p:custDataLst>
              <p:tags r:id="rId3"/>
            </p:custDataLst>
          </p:nvPr>
        </p:nvSpPr>
        <p:spPr>
          <a:xfrm>
            <a:off x="100013" y="1826844"/>
            <a:ext cx="3563937" cy="6463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、流量大，季节变化大</a:t>
            </a:r>
            <a:endParaRPr lang="en-US" altLang="zh-CN" sz="2400" b="1" dirty="0">
              <a:solidFill>
                <a:srgbClr val="0221D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91500" name="组合 18"/>
          <p:cNvGrpSpPr>
            <a:grpSpLocks/>
          </p:cNvGrpSpPr>
          <p:nvPr/>
        </p:nvGrpSpPr>
        <p:grpSpPr bwMode="auto">
          <a:xfrm>
            <a:off x="533400" y="1017588"/>
            <a:ext cx="1263650" cy="122237"/>
            <a:chOff x="5251607" y="1770800"/>
            <a:chExt cx="1684976" cy="164218"/>
          </a:xfrm>
        </p:grpSpPr>
        <p:sp>
          <p:nvSpPr>
            <p:cNvPr id="191501" name="直接连接符 23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6316360" y="1853975"/>
              <a:ext cx="620223" cy="0"/>
            </a:xfrm>
            <a:prstGeom prst="line">
              <a:avLst/>
            </a:prstGeom>
            <a:noFill/>
            <a:ln w="19050" cap="rnd" algn="ctr">
              <a:solidFill>
                <a:srgbClr val="B9AA8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1502" name="组合 24"/>
            <p:cNvGrpSpPr>
              <a:grpSpLocks/>
            </p:cNvGrpSpPr>
            <p:nvPr/>
          </p:nvGrpSpPr>
          <p:grpSpPr bwMode="auto">
            <a:xfrm>
              <a:off x="5910157" y="1770800"/>
              <a:ext cx="367876" cy="164218"/>
              <a:chOff x="5908454" y="1770800"/>
              <a:chExt cx="367876" cy="164218"/>
            </a:xfrm>
          </p:grpSpPr>
          <p:sp>
            <p:nvSpPr>
              <p:cNvPr id="191503" name="星形: 四角 26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009838" y="1770800"/>
                <a:ext cx="165111" cy="164218"/>
              </a:xfrm>
              <a:prstGeom prst="star4">
                <a:avLst>
                  <a:gd name="adj" fmla="val 12500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864" name="椭圆 27"/>
              <p:cNvSpPr/>
              <p:nvPr>
                <p:custDataLst>
                  <p:tags r:id="rId9"/>
                </p:custDataLst>
              </p:nvPr>
            </p:nvSpPr>
            <p:spPr>
              <a:xfrm>
                <a:off x="6198233" y="1834781"/>
                <a:ext cx="35986" cy="36255"/>
              </a:xfrm>
              <a:prstGeom prst="ellipse">
                <a:avLst/>
              </a:prstGeom>
              <a:solidFill>
                <a:srgbClr val="B9AA82"/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865" name="椭圆 28"/>
              <p:cNvSpPr/>
              <p:nvPr>
                <p:custDataLst>
                  <p:tags r:id="rId10"/>
                </p:custDataLst>
              </p:nvPr>
            </p:nvSpPr>
            <p:spPr>
              <a:xfrm>
                <a:off x="6257503" y="1843312"/>
                <a:ext cx="19052" cy="19194"/>
              </a:xfrm>
              <a:prstGeom prst="ellipse">
                <a:avLst/>
              </a:prstGeom>
              <a:solidFill>
                <a:srgbClr val="B9AA82"/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866" name="椭圆 29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0567" y="1834781"/>
                <a:ext cx="35985" cy="36255"/>
              </a:xfrm>
              <a:prstGeom prst="ellipse">
                <a:avLst/>
              </a:prstGeom>
              <a:solidFill>
                <a:srgbClr val="B9AA82"/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867" name="椭圆 30"/>
              <p:cNvSpPr/>
              <p:nvPr>
                <p:custDataLst>
                  <p:tags r:id="rId12"/>
                </p:custDataLst>
              </p:nvPr>
            </p:nvSpPr>
            <p:spPr>
              <a:xfrm>
                <a:off x="5908231" y="1843312"/>
                <a:ext cx="19051" cy="19194"/>
              </a:xfrm>
              <a:prstGeom prst="ellipse">
                <a:avLst/>
              </a:prstGeom>
              <a:solidFill>
                <a:srgbClr val="B9AA82"/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1508" name="直接连接符 25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5251607" y="1853975"/>
              <a:ext cx="620224" cy="0"/>
            </a:xfrm>
            <a:prstGeom prst="line">
              <a:avLst/>
            </a:prstGeom>
            <a:noFill/>
            <a:ln w="19050" cap="rnd" algn="ctr">
              <a:solidFill>
                <a:srgbClr val="B9AA8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8869" name="矩形 3"/>
          <p:cNvSpPr/>
          <p:nvPr>
            <p:custDataLst>
              <p:tags r:id="rId4"/>
            </p:custDataLst>
          </p:nvPr>
        </p:nvSpPr>
        <p:spPr>
          <a:xfrm>
            <a:off x="61913" y="2617788"/>
            <a:ext cx="3328987" cy="17541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、有春（季节性积雪融水补给）、夏（永久性冰雪融水补给）两汛，</a:t>
            </a:r>
          </a:p>
        </p:txBody>
      </p:sp>
      <p:sp>
        <p:nvSpPr>
          <p:cNvPr id="78870" name="矩形 4"/>
          <p:cNvSpPr/>
          <p:nvPr>
            <p:custDataLst>
              <p:tags r:id="rId5"/>
            </p:custDataLst>
          </p:nvPr>
        </p:nvSpPr>
        <p:spPr>
          <a:xfrm>
            <a:off x="33338" y="4279900"/>
            <a:ext cx="3154362" cy="230832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、结冰期</a:t>
            </a:r>
            <a:r>
              <a:rPr lang="zh-CN" altLang="en-US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长，秋末冬初、冬末春初有</a:t>
            </a:r>
            <a:r>
              <a:rPr lang="zh-CN" altLang="en-US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凌汛</a:t>
            </a:r>
            <a:endParaRPr lang="en-US" altLang="zh-CN" sz="2400" b="1" dirty="0" smtClean="0">
              <a:solidFill>
                <a:srgbClr val="0221DE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、含沙量小</a:t>
            </a:r>
            <a:endParaRPr lang="en-US" altLang="zh-CN" sz="2400" b="1" dirty="0" smtClean="0">
              <a:solidFill>
                <a:srgbClr val="0221DE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5</a:t>
            </a:r>
            <a:r>
              <a:rPr lang="zh-CN" altLang="en-US" sz="2400" b="1" dirty="0" smtClean="0">
                <a:solidFill>
                  <a:srgbClr val="0221DE"/>
                </a:solidFill>
                <a:ea typeface="微软雅黑" panose="020B0503020204020204" pitchFamily="34" charset="-122"/>
              </a:rPr>
              <a:t>、水能丰富</a:t>
            </a:r>
            <a:endParaRPr lang="zh-CN" altLang="en-US" sz="2400" b="1" dirty="0">
              <a:solidFill>
                <a:srgbClr val="0221DE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12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7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7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9" grpId="0"/>
      <p:bldP spid="78869" grpId="0"/>
      <p:bldP spid="788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欧洲东部、北亚的政区和交通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073150"/>
            <a:ext cx="8577263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Text Box 3"/>
          <p:cNvSpPr/>
          <p:nvPr>
            <p:custDataLst>
              <p:tags r:id="rId2"/>
            </p:custDataLst>
          </p:nvPr>
        </p:nvSpPr>
        <p:spPr>
          <a:xfrm>
            <a:off x="107950" y="692150"/>
            <a:ext cx="2847975" cy="52387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欧洲东部的范围</a:t>
            </a:r>
          </a:p>
        </p:txBody>
      </p:sp>
      <p:sp>
        <p:nvSpPr>
          <p:cNvPr id="168965" name="Freeform 5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363663" y="4006850"/>
            <a:ext cx="184150" cy="369888"/>
          </a:xfrm>
          <a:custGeom>
            <a:avLst/>
            <a:gdLst>
              <a:gd name="T0" fmla="*/ 0 w 216"/>
              <a:gd name="T1" fmla="*/ 0 h 492"/>
              <a:gd name="T2" fmla="*/ 24 w 216"/>
              <a:gd name="T3" fmla="*/ 84 h 492"/>
              <a:gd name="T4" fmla="*/ 72 w 216"/>
              <a:gd name="T5" fmla="*/ 108 h 492"/>
              <a:gd name="T6" fmla="*/ 84 w 216"/>
              <a:gd name="T7" fmla="*/ 156 h 492"/>
              <a:gd name="T8" fmla="*/ 132 w 216"/>
              <a:gd name="T9" fmla="*/ 228 h 492"/>
              <a:gd name="T10" fmla="*/ 156 w 216"/>
              <a:gd name="T11" fmla="*/ 324 h 492"/>
              <a:gd name="T12" fmla="*/ 216 w 216"/>
              <a:gd name="T13" fmla="*/ 49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" h="492">
                <a:moveTo>
                  <a:pt x="0" y="0"/>
                </a:moveTo>
                <a:cubicBezTo>
                  <a:pt x="9" y="28"/>
                  <a:pt x="5" y="62"/>
                  <a:pt x="24" y="84"/>
                </a:cubicBezTo>
                <a:cubicBezTo>
                  <a:pt x="35" y="98"/>
                  <a:pt x="56" y="100"/>
                  <a:pt x="72" y="108"/>
                </a:cubicBezTo>
                <a:cubicBezTo>
                  <a:pt x="76" y="124"/>
                  <a:pt x="77" y="141"/>
                  <a:pt x="84" y="156"/>
                </a:cubicBezTo>
                <a:cubicBezTo>
                  <a:pt x="97" y="182"/>
                  <a:pt x="132" y="228"/>
                  <a:pt x="132" y="228"/>
                </a:cubicBezTo>
                <a:cubicBezTo>
                  <a:pt x="139" y="263"/>
                  <a:pt x="142" y="292"/>
                  <a:pt x="156" y="324"/>
                </a:cubicBezTo>
                <a:cubicBezTo>
                  <a:pt x="178" y="376"/>
                  <a:pt x="216" y="434"/>
                  <a:pt x="216" y="492"/>
                </a:cubicBezTo>
              </a:path>
            </a:pathLst>
          </a:custGeom>
          <a:noFill/>
          <a:ln w="571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8967" name="Text Box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8813" y="3435350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  <a:ea typeface="微软雅黑" panose="020B0503020204020204" pitchFamily="34" charset="-122"/>
              </a:rPr>
              <a:t>黑海</a:t>
            </a:r>
          </a:p>
        </p:txBody>
      </p:sp>
      <p:sp>
        <p:nvSpPr>
          <p:cNvPr id="168968" name="Text Box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1213" y="434975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  <a:ea typeface="微软雅黑" panose="020B0503020204020204" pitchFamily="34" charset="-122"/>
              </a:rPr>
              <a:t>大高加索山</a:t>
            </a:r>
          </a:p>
        </p:txBody>
      </p:sp>
      <p:sp>
        <p:nvSpPr>
          <p:cNvPr id="168969" name="AutoShap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08400" y="1916113"/>
            <a:ext cx="1873250" cy="503237"/>
          </a:xfrm>
          <a:prstGeom prst="wedgeRectCallout">
            <a:avLst>
              <a:gd name="adj1" fmla="val -63477"/>
              <a:gd name="adj2" fmla="val 10425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北起北冰洋</a:t>
            </a:r>
          </a:p>
        </p:txBody>
      </p:sp>
      <p:sp>
        <p:nvSpPr>
          <p:cNvPr id="168970" name="AutoShap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924300" y="3430588"/>
            <a:ext cx="2447925" cy="503237"/>
          </a:xfrm>
          <a:prstGeom prst="wedgeRectCallout">
            <a:avLst>
              <a:gd name="adj1" fmla="val -52528"/>
              <a:gd name="adj2" fmla="val -10363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东到乌拉尔山脉</a:t>
            </a:r>
          </a:p>
        </p:txBody>
      </p:sp>
      <p:sp>
        <p:nvSpPr>
          <p:cNvPr id="168971" name="AutoShap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14425" y="4941888"/>
            <a:ext cx="3529013" cy="503237"/>
          </a:xfrm>
          <a:prstGeom prst="wedgeRectCallout">
            <a:avLst>
              <a:gd name="adj1" fmla="val -39116"/>
              <a:gd name="adj2" fmla="val -12918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南到黑海、大高索山脉</a:t>
            </a:r>
          </a:p>
        </p:txBody>
      </p:sp>
      <p:sp>
        <p:nvSpPr>
          <p:cNvPr id="168972" name="AutoShape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95288" y="1628775"/>
            <a:ext cx="504825" cy="3024188"/>
          </a:xfrm>
          <a:prstGeom prst="wedgeRectCallout">
            <a:avLst>
              <a:gd name="adj1" fmla="val 236477"/>
              <a:gd name="adj2" fmla="val -2921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西起波罗的海东岸</a:t>
            </a:r>
          </a:p>
        </p:txBody>
      </p:sp>
      <p:sp>
        <p:nvSpPr>
          <p:cNvPr id="54284" name="Freeform 14"/>
          <p:cNvSpPr/>
          <p:nvPr>
            <p:custDataLst>
              <p:tags r:id="rId10"/>
            </p:custDataLst>
          </p:nvPr>
        </p:nvSpPr>
        <p:spPr>
          <a:xfrm>
            <a:off x="4067175" y="1455738"/>
            <a:ext cx="184150" cy="3698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39" h="971">
                <a:moveTo>
                  <a:pt x="0" y="851"/>
                </a:moveTo>
                <a:cubicBezTo>
                  <a:pt x="8" y="867"/>
                  <a:pt x="13" y="885"/>
                  <a:pt x="24" y="899"/>
                </a:cubicBezTo>
                <a:cubicBezTo>
                  <a:pt x="84" y="971"/>
                  <a:pt x="70" y="865"/>
                  <a:pt x="96" y="839"/>
                </a:cubicBezTo>
                <a:cubicBezTo>
                  <a:pt x="105" y="830"/>
                  <a:pt x="120" y="831"/>
                  <a:pt x="132" y="827"/>
                </a:cubicBezTo>
                <a:cubicBezTo>
                  <a:pt x="337" y="853"/>
                  <a:pt x="263" y="831"/>
                  <a:pt x="360" y="863"/>
                </a:cubicBezTo>
                <a:cubicBezTo>
                  <a:pt x="467" y="848"/>
                  <a:pt x="477" y="821"/>
                  <a:pt x="576" y="779"/>
                </a:cubicBezTo>
                <a:cubicBezTo>
                  <a:pt x="628" y="709"/>
                  <a:pt x="677" y="685"/>
                  <a:pt x="756" y="659"/>
                </a:cubicBezTo>
                <a:cubicBezTo>
                  <a:pt x="813" y="573"/>
                  <a:pt x="890" y="625"/>
                  <a:pt x="960" y="671"/>
                </a:cubicBezTo>
                <a:cubicBezTo>
                  <a:pt x="1006" y="740"/>
                  <a:pt x="1005" y="760"/>
                  <a:pt x="960" y="827"/>
                </a:cubicBezTo>
                <a:cubicBezTo>
                  <a:pt x="992" y="835"/>
                  <a:pt x="1023" y="849"/>
                  <a:pt x="1056" y="851"/>
                </a:cubicBezTo>
                <a:cubicBezTo>
                  <a:pt x="1147" y="857"/>
                  <a:pt x="1224" y="800"/>
                  <a:pt x="1308" y="779"/>
                </a:cubicBezTo>
                <a:cubicBezTo>
                  <a:pt x="1344" y="815"/>
                  <a:pt x="1374" y="823"/>
                  <a:pt x="1416" y="851"/>
                </a:cubicBezTo>
                <a:cubicBezTo>
                  <a:pt x="1463" y="827"/>
                  <a:pt x="1500" y="804"/>
                  <a:pt x="1524" y="755"/>
                </a:cubicBezTo>
                <a:cubicBezTo>
                  <a:pt x="1533" y="738"/>
                  <a:pt x="1538" y="693"/>
                  <a:pt x="1560" y="683"/>
                </a:cubicBezTo>
                <a:cubicBezTo>
                  <a:pt x="1586" y="672"/>
                  <a:pt x="1616" y="675"/>
                  <a:pt x="1644" y="671"/>
                </a:cubicBezTo>
                <a:cubicBezTo>
                  <a:pt x="1687" y="657"/>
                  <a:pt x="1734" y="654"/>
                  <a:pt x="1776" y="635"/>
                </a:cubicBezTo>
                <a:cubicBezTo>
                  <a:pt x="1804" y="622"/>
                  <a:pt x="1820" y="589"/>
                  <a:pt x="1848" y="575"/>
                </a:cubicBezTo>
                <a:cubicBezTo>
                  <a:pt x="1903" y="547"/>
                  <a:pt x="1960" y="531"/>
                  <a:pt x="2016" y="503"/>
                </a:cubicBezTo>
                <a:cubicBezTo>
                  <a:pt x="2060" y="372"/>
                  <a:pt x="1986" y="567"/>
                  <a:pt x="2064" y="443"/>
                </a:cubicBezTo>
                <a:cubicBezTo>
                  <a:pt x="2110" y="369"/>
                  <a:pt x="2091" y="266"/>
                  <a:pt x="2196" y="227"/>
                </a:cubicBezTo>
                <a:cubicBezTo>
                  <a:pt x="2228" y="215"/>
                  <a:pt x="2261" y="206"/>
                  <a:pt x="2292" y="191"/>
                </a:cubicBezTo>
                <a:cubicBezTo>
                  <a:pt x="2310" y="182"/>
                  <a:pt x="2322" y="164"/>
                  <a:pt x="2340" y="155"/>
                </a:cubicBezTo>
                <a:cubicBezTo>
                  <a:pt x="2363" y="144"/>
                  <a:pt x="2388" y="139"/>
                  <a:pt x="2412" y="131"/>
                </a:cubicBezTo>
                <a:cubicBezTo>
                  <a:pt x="2424" y="127"/>
                  <a:pt x="2448" y="119"/>
                  <a:pt x="2448" y="119"/>
                </a:cubicBezTo>
                <a:cubicBezTo>
                  <a:pt x="2460" y="107"/>
                  <a:pt x="2475" y="97"/>
                  <a:pt x="2484" y="83"/>
                </a:cubicBezTo>
                <a:cubicBezTo>
                  <a:pt x="2539" y="0"/>
                  <a:pt x="2469" y="74"/>
                  <a:pt x="2508" y="35"/>
                </a:cubicBezTo>
              </a:path>
            </a:pathLst>
          </a:custGeom>
          <a:noFill/>
          <a:ln w="57150">
            <a:solidFill>
              <a:srgbClr val="CC3300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285" name="Text Box 15"/>
          <p:cNvSpPr/>
          <p:nvPr>
            <p:custDataLst>
              <p:tags r:id="rId11"/>
            </p:custDataLst>
          </p:nvPr>
        </p:nvSpPr>
        <p:spPr>
          <a:xfrm>
            <a:off x="5651500" y="701675"/>
            <a:ext cx="2052638" cy="52387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北亚的范围</a:t>
            </a:r>
          </a:p>
        </p:txBody>
      </p:sp>
      <p:sp>
        <p:nvSpPr>
          <p:cNvPr id="168975" name="AutoShape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79838" y="1557338"/>
            <a:ext cx="2879725" cy="574675"/>
          </a:xfrm>
          <a:prstGeom prst="wedgeRectCallout">
            <a:avLst>
              <a:gd name="adj1" fmla="val 28667"/>
              <a:gd name="adj2" fmla="val 151657"/>
            </a:avLst>
          </a:prstGeom>
          <a:solidFill>
            <a:srgbClr val="0033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ea typeface="微软雅黑" panose="020B0503020204020204" pitchFamily="34" charset="-122"/>
              </a:rPr>
              <a:t>北自北冰洋沿岸</a:t>
            </a:r>
          </a:p>
        </p:txBody>
      </p:sp>
      <p:sp>
        <p:nvSpPr>
          <p:cNvPr id="54287" name="Freeform 17"/>
          <p:cNvSpPr/>
          <p:nvPr>
            <p:custDataLst>
              <p:tags r:id="rId13"/>
            </p:custDataLst>
          </p:nvPr>
        </p:nvSpPr>
        <p:spPr>
          <a:xfrm>
            <a:off x="2787650" y="4235450"/>
            <a:ext cx="4916488" cy="12509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97" h="788">
                <a:moveTo>
                  <a:pt x="0" y="73"/>
                </a:moveTo>
                <a:cubicBezTo>
                  <a:pt x="49" y="89"/>
                  <a:pt x="20" y="77"/>
                  <a:pt x="83" y="119"/>
                </a:cubicBezTo>
                <a:cubicBezTo>
                  <a:pt x="92" y="125"/>
                  <a:pt x="111" y="138"/>
                  <a:pt x="111" y="138"/>
                </a:cubicBezTo>
                <a:cubicBezTo>
                  <a:pt x="114" y="113"/>
                  <a:pt x="111" y="86"/>
                  <a:pt x="121" y="63"/>
                </a:cubicBezTo>
                <a:cubicBezTo>
                  <a:pt x="125" y="54"/>
                  <a:pt x="140" y="58"/>
                  <a:pt x="149" y="54"/>
                </a:cubicBezTo>
                <a:cubicBezTo>
                  <a:pt x="177" y="40"/>
                  <a:pt x="206" y="25"/>
                  <a:pt x="232" y="8"/>
                </a:cubicBezTo>
                <a:cubicBezTo>
                  <a:pt x="316" y="13"/>
                  <a:pt x="403" y="0"/>
                  <a:pt x="483" y="26"/>
                </a:cubicBezTo>
                <a:cubicBezTo>
                  <a:pt x="494" y="30"/>
                  <a:pt x="494" y="46"/>
                  <a:pt x="502" y="54"/>
                </a:cubicBezTo>
                <a:cubicBezTo>
                  <a:pt x="510" y="62"/>
                  <a:pt x="520" y="67"/>
                  <a:pt x="529" y="73"/>
                </a:cubicBezTo>
                <a:cubicBezTo>
                  <a:pt x="535" y="91"/>
                  <a:pt x="542" y="110"/>
                  <a:pt x="548" y="128"/>
                </a:cubicBezTo>
                <a:cubicBezTo>
                  <a:pt x="555" y="149"/>
                  <a:pt x="604" y="166"/>
                  <a:pt x="604" y="166"/>
                </a:cubicBezTo>
                <a:cubicBezTo>
                  <a:pt x="607" y="175"/>
                  <a:pt x="615" y="184"/>
                  <a:pt x="613" y="193"/>
                </a:cubicBezTo>
                <a:cubicBezTo>
                  <a:pt x="605" y="235"/>
                  <a:pt x="569" y="212"/>
                  <a:pt x="622" y="231"/>
                </a:cubicBezTo>
                <a:cubicBezTo>
                  <a:pt x="647" y="227"/>
                  <a:pt x="689" y="211"/>
                  <a:pt x="715" y="231"/>
                </a:cubicBezTo>
                <a:cubicBezTo>
                  <a:pt x="723" y="237"/>
                  <a:pt x="722" y="249"/>
                  <a:pt x="725" y="258"/>
                </a:cubicBezTo>
                <a:cubicBezTo>
                  <a:pt x="731" y="277"/>
                  <a:pt x="737" y="295"/>
                  <a:pt x="743" y="314"/>
                </a:cubicBezTo>
                <a:cubicBezTo>
                  <a:pt x="749" y="333"/>
                  <a:pt x="762" y="370"/>
                  <a:pt x="762" y="370"/>
                </a:cubicBezTo>
                <a:cubicBezTo>
                  <a:pt x="775" y="473"/>
                  <a:pt x="764" y="449"/>
                  <a:pt x="864" y="463"/>
                </a:cubicBezTo>
                <a:cubicBezTo>
                  <a:pt x="885" y="496"/>
                  <a:pt x="891" y="518"/>
                  <a:pt x="920" y="546"/>
                </a:cubicBezTo>
                <a:cubicBezTo>
                  <a:pt x="935" y="594"/>
                  <a:pt x="955" y="615"/>
                  <a:pt x="1003" y="630"/>
                </a:cubicBezTo>
                <a:cubicBezTo>
                  <a:pt x="1068" y="622"/>
                  <a:pt x="1123" y="609"/>
                  <a:pt x="1189" y="602"/>
                </a:cubicBezTo>
                <a:cubicBezTo>
                  <a:pt x="1198" y="596"/>
                  <a:pt x="1208" y="591"/>
                  <a:pt x="1217" y="584"/>
                </a:cubicBezTo>
                <a:cubicBezTo>
                  <a:pt x="1227" y="576"/>
                  <a:pt x="1232" y="559"/>
                  <a:pt x="1245" y="556"/>
                </a:cubicBezTo>
                <a:cubicBezTo>
                  <a:pt x="1263" y="552"/>
                  <a:pt x="1282" y="562"/>
                  <a:pt x="1301" y="565"/>
                </a:cubicBezTo>
                <a:cubicBezTo>
                  <a:pt x="1304" y="574"/>
                  <a:pt x="1303" y="586"/>
                  <a:pt x="1310" y="593"/>
                </a:cubicBezTo>
                <a:cubicBezTo>
                  <a:pt x="1326" y="609"/>
                  <a:pt x="1366" y="630"/>
                  <a:pt x="1366" y="630"/>
                </a:cubicBezTo>
                <a:cubicBezTo>
                  <a:pt x="1378" y="627"/>
                  <a:pt x="1392" y="628"/>
                  <a:pt x="1403" y="621"/>
                </a:cubicBezTo>
                <a:cubicBezTo>
                  <a:pt x="1485" y="566"/>
                  <a:pt x="1359" y="613"/>
                  <a:pt x="1449" y="584"/>
                </a:cubicBezTo>
                <a:cubicBezTo>
                  <a:pt x="1496" y="599"/>
                  <a:pt x="1474" y="602"/>
                  <a:pt x="1496" y="537"/>
                </a:cubicBezTo>
                <a:cubicBezTo>
                  <a:pt x="1502" y="519"/>
                  <a:pt x="1551" y="519"/>
                  <a:pt x="1551" y="519"/>
                </a:cubicBezTo>
                <a:cubicBezTo>
                  <a:pt x="1573" y="522"/>
                  <a:pt x="1596" y="519"/>
                  <a:pt x="1616" y="528"/>
                </a:cubicBezTo>
                <a:cubicBezTo>
                  <a:pt x="1638" y="538"/>
                  <a:pt x="1621" y="588"/>
                  <a:pt x="1644" y="593"/>
                </a:cubicBezTo>
                <a:cubicBezTo>
                  <a:pt x="1714" y="607"/>
                  <a:pt x="1787" y="599"/>
                  <a:pt x="1858" y="602"/>
                </a:cubicBezTo>
                <a:cubicBezTo>
                  <a:pt x="1922" y="644"/>
                  <a:pt x="1893" y="631"/>
                  <a:pt x="1942" y="649"/>
                </a:cubicBezTo>
                <a:cubicBezTo>
                  <a:pt x="2103" y="628"/>
                  <a:pt x="2055" y="665"/>
                  <a:pt x="2118" y="602"/>
                </a:cubicBezTo>
                <a:cubicBezTo>
                  <a:pt x="2137" y="523"/>
                  <a:pt x="2112" y="574"/>
                  <a:pt x="2248" y="574"/>
                </a:cubicBezTo>
                <a:cubicBezTo>
                  <a:pt x="2267" y="574"/>
                  <a:pt x="2285" y="568"/>
                  <a:pt x="2304" y="565"/>
                </a:cubicBezTo>
                <a:cubicBezTo>
                  <a:pt x="2307" y="546"/>
                  <a:pt x="2305" y="526"/>
                  <a:pt x="2313" y="509"/>
                </a:cubicBezTo>
                <a:cubicBezTo>
                  <a:pt x="2318" y="499"/>
                  <a:pt x="2334" y="500"/>
                  <a:pt x="2341" y="491"/>
                </a:cubicBezTo>
                <a:cubicBezTo>
                  <a:pt x="2347" y="483"/>
                  <a:pt x="2347" y="472"/>
                  <a:pt x="2350" y="463"/>
                </a:cubicBezTo>
                <a:cubicBezTo>
                  <a:pt x="2353" y="420"/>
                  <a:pt x="2350" y="375"/>
                  <a:pt x="2360" y="333"/>
                </a:cubicBezTo>
                <a:cubicBezTo>
                  <a:pt x="2363" y="322"/>
                  <a:pt x="2380" y="323"/>
                  <a:pt x="2387" y="314"/>
                </a:cubicBezTo>
                <a:cubicBezTo>
                  <a:pt x="2393" y="306"/>
                  <a:pt x="2391" y="294"/>
                  <a:pt x="2397" y="286"/>
                </a:cubicBezTo>
                <a:cubicBezTo>
                  <a:pt x="2409" y="271"/>
                  <a:pt x="2436" y="264"/>
                  <a:pt x="2453" y="258"/>
                </a:cubicBezTo>
                <a:cubicBezTo>
                  <a:pt x="2475" y="261"/>
                  <a:pt x="2501" y="254"/>
                  <a:pt x="2518" y="268"/>
                </a:cubicBezTo>
                <a:cubicBezTo>
                  <a:pt x="2550" y="293"/>
                  <a:pt x="2521" y="352"/>
                  <a:pt x="2592" y="370"/>
                </a:cubicBezTo>
                <a:cubicBezTo>
                  <a:pt x="2641" y="382"/>
                  <a:pt x="2691" y="381"/>
                  <a:pt x="2741" y="389"/>
                </a:cubicBezTo>
                <a:cubicBezTo>
                  <a:pt x="2762" y="421"/>
                  <a:pt x="2778" y="432"/>
                  <a:pt x="2815" y="444"/>
                </a:cubicBezTo>
                <a:cubicBezTo>
                  <a:pt x="2823" y="457"/>
                  <a:pt x="2840" y="491"/>
                  <a:pt x="2861" y="491"/>
                </a:cubicBezTo>
                <a:cubicBezTo>
                  <a:pt x="2881" y="491"/>
                  <a:pt x="2917" y="472"/>
                  <a:pt x="2917" y="472"/>
                </a:cubicBezTo>
                <a:cubicBezTo>
                  <a:pt x="2926" y="463"/>
                  <a:pt x="2938" y="455"/>
                  <a:pt x="2945" y="444"/>
                </a:cubicBezTo>
                <a:cubicBezTo>
                  <a:pt x="2967" y="411"/>
                  <a:pt x="2935" y="403"/>
                  <a:pt x="2982" y="435"/>
                </a:cubicBezTo>
                <a:cubicBezTo>
                  <a:pt x="3006" y="511"/>
                  <a:pt x="3026" y="572"/>
                  <a:pt x="2936" y="602"/>
                </a:cubicBezTo>
                <a:cubicBezTo>
                  <a:pt x="2901" y="654"/>
                  <a:pt x="2932" y="665"/>
                  <a:pt x="2945" y="714"/>
                </a:cubicBezTo>
                <a:cubicBezTo>
                  <a:pt x="2951" y="739"/>
                  <a:pt x="2963" y="788"/>
                  <a:pt x="2963" y="788"/>
                </a:cubicBezTo>
                <a:cubicBezTo>
                  <a:pt x="2972" y="785"/>
                  <a:pt x="2985" y="787"/>
                  <a:pt x="2991" y="779"/>
                </a:cubicBezTo>
                <a:cubicBezTo>
                  <a:pt x="3000" y="766"/>
                  <a:pt x="2988" y="742"/>
                  <a:pt x="3001" y="732"/>
                </a:cubicBezTo>
                <a:cubicBezTo>
                  <a:pt x="3019" y="719"/>
                  <a:pt x="3044" y="726"/>
                  <a:pt x="3066" y="723"/>
                </a:cubicBezTo>
                <a:cubicBezTo>
                  <a:pt x="3097" y="713"/>
                  <a:pt x="3094" y="704"/>
                  <a:pt x="3094" y="723"/>
                </a:cubicBezTo>
              </a:path>
            </a:pathLst>
          </a:custGeom>
          <a:noFill/>
          <a:ln w="57150">
            <a:solidFill>
              <a:srgbClr val="CC3300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288" name="Text Box 18"/>
          <p:cNvSpPr/>
          <p:nvPr>
            <p:custDataLst>
              <p:tags r:id="rId14"/>
            </p:custDataLst>
          </p:nvPr>
        </p:nvSpPr>
        <p:spPr>
          <a:xfrm>
            <a:off x="2084388" y="4508500"/>
            <a:ext cx="1335087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  <a:ea typeface="微软雅黑" panose="020B0503020204020204" pitchFamily="34" charset="-122"/>
              </a:rPr>
              <a:t>哈萨克斯坦</a:t>
            </a:r>
          </a:p>
        </p:txBody>
      </p:sp>
      <p:sp>
        <p:nvSpPr>
          <p:cNvPr id="54289" name="Text Box 19"/>
          <p:cNvSpPr/>
          <p:nvPr>
            <p:custDataLst>
              <p:tags r:id="rId15"/>
            </p:custDataLst>
          </p:nvPr>
        </p:nvSpPr>
        <p:spPr>
          <a:xfrm>
            <a:off x="4943475" y="5373688"/>
            <a:ext cx="838200" cy="3667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  <a:ea typeface="微软雅黑" panose="020B0503020204020204" pitchFamily="34" charset="-122"/>
              </a:rPr>
              <a:t>蒙古</a:t>
            </a:r>
          </a:p>
        </p:txBody>
      </p:sp>
      <p:sp>
        <p:nvSpPr>
          <p:cNvPr id="54290" name="Text Box 20"/>
          <p:cNvSpPr/>
          <p:nvPr>
            <p:custDataLst>
              <p:tags r:id="rId16"/>
            </p:custDataLst>
          </p:nvPr>
        </p:nvSpPr>
        <p:spPr>
          <a:xfrm>
            <a:off x="6511925" y="5084763"/>
            <a:ext cx="796925" cy="3667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  <a:ea typeface="微软雅黑" panose="020B0503020204020204" pitchFamily="34" charset="-122"/>
              </a:rPr>
              <a:t>中国</a:t>
            </a:r>
          </a:p>
        </p:txBody>
      </p:sp>
      <p:sp>
        <p:nvSpPr>
          <p:cNvPr id="168980" name="AutoShape 2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427538" y="6092825"/>
            <a:ext cx="4392612" cy="503238"/>
          </a:xfrm>
          <a:prstGeom prst="wedgeRectCallout">
            <a:avLst>
              <a:gd name="adj1" fmla="val -16426"/>
              <a:gd name="adj2" fmla="val -20930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南抵哈萨克斯坦、蒙古、中国</a:t>
            </a:r>
          </a:p>
        </p:txBody>
      </p:sp>
      <p:sp>
        <p:nvSpPr>
          <p:cNvPr id="168982" name="AutoShape 23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76287" y="3511550"/>
            <a:ext cx="2447925" cy="503238"/>
          </a:xfrm>
          <a:prstGeom prst="wedgeRectCallout">
            <a:avLst>
              <a:gd name="adj1" fmla="val 53370"/>
              <a:gd name="adj2" fmla="val 9669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西起乌拉尔山脉</a:t>
            </a:r>
          </a:p>
        </p:txBody>
      </p:sp>
      <p:sp>
        <p:nvSpPr>
          <p:cNvPr id="54294" name="Freeform 24"/>
          <p:cNvSpPr/>
          <p:nvPr>
            <p:custDataLst>
              <p:tags r:id="rId19"/>
            </p:custDataLst>
          </p:nvPr>
        </p:nvSpPr>
        <p:spPr>
          <a:xfrm>
            <a:off x="7221538" y="1519238"/>
            <a:ext cx="1257300" cy="3854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92" h="2428">
                <a:moveTo>
                  <a:pt x="491" y="0"/>
                </a:moveTo>
                <a:cubicBezTo>
                  <a:pt x="492" y="7"/>
                  <a:pt x="501" y="80"/>
                  <a:pt x="508" y="86"/>
                </a:cubicBezTo>
                <a:cubicBezTo>
                  <a:pt x="523" y="97"/>
                  <a:pt x="561" y="104"/>
                  <a:pt x="561" y="104"/>
                </a:cubicBezTo>
                <a:cubicBezTo>
                  <a:pt x="587" y="149"/>
                  <a:pt x="578" y="155"/>
                  <a:pt x="534" y="170"/>
                </a:cubicBezTo>
                <a:cubicBezTo>
                  <a:pt x="526" y="176"/>
                  <a:pt x="516" y="181"/>
                  <a:pt x="508" y="190"/>
                </a:cubicBezTo>
                <a:cubicBezTo>
                  <a:pt x="501" y="198"/>
                  <a:pt x="500" y="211"/>
                  <a:pt x="491" y="218"/>
                </a:cubicBezTo>
                <a:cubicBezTo>
                  <a:pt x="471" y="236"/>
                  <a:pt x="439" y="231"/>
                  <a:pt x="413" y="236"/>
                </a:cubicBezTo>
                <a:cubicBezTo>
                  <a:pt x="415" y="259"/>
                  <a:pt x="410" y="283"/>
                  <a:pt x="421" y="303"/>
                </a:cubicBezTo>
                <a:cubicBezTo>
                  <a:pt x="428" y="314"/>
                  <a:pt x="448" y="302"/>
                  <a:pt x="456" y="312"/>
                </a:cubicBezTo>
                <a:cubicBezTo>
                  <a:pt x="465" y="324"/>
                  <a:pt x="459" y="345"/>
                  <a:pt x="465" y="360"/>
                </a:cubicBezTo>
                <a:cubicBezTo>
                  <a:pt x="469" y="370"/>
                  <a:pt x="476" y="379"/>
                  <a:pt x="482" y="388"/>
                </a:cubicBezTo>
                <a:cubicBezTo>
                  <a:pt x="511" y="385"/>
                  <a:pt x="540" y="384"/>
                  <a:pt x="569" y="379"/>
                </a:cubicBezTo>
                <a:cubicBezTo>
                  <a:pt x="578" y="377"/>
                  <a:pt x="587" y="365"/>
                  <a:pt x="595" y="369"/>
                </a:cubicBezTo>
                <a:cubicBezTo>
                  <a:pt x="604" y="373"/>
                  <a:pt x="601" y="388"/>
                  <a:pt x="604" y="398"/>
                </a:cubicBezTo>
                <a:cubicBezTo>
                  <a:pt x="594" y="429"/>
                  <a:pt x="578" y="452"/>
                  <a:pt x="569" y="483"/>
                </a:cubicBezTo>
                <a:cubicBezTo>
                  <a:pt x="564" y="504"/>
                  <a:pt x="618" y="489"/>
                  <a:pt x="626" y="520"/>
                </a:cubicBezTo>
                <a:cubicBezTo>
                  <a:pt x="634" y="551"/>
                  <a:pt x="628" y="632"/>
                  <a:pt x="616" y="669"/>
                </a:cubicBezTo>
                <a:cubicBezTo>
                  <a:pt x="604" y="706"/>
                  <a:pt x="566" y="716"/>
                  <a:pt x="552" y="739"/>
                </a:cubicBezTo>
                <a:cubicBezTo>
                  <a:pt x="545" y="760"/>
                  <a:pt x="544" y="785"/>
                  <a:pt x="534" y="805"/>
                </a:cubicBezTo>
                <a:cubicBezTo>
                  <a:pt x="515" y="849"/>
                  <a:pt x="502" y="859"/>
                  <a:pt x="473" y="890"/>
                </a:cubicBezTo>
                <a:cubicBezTo>
                  <a:pt x="485" y="928"/>
                  <a:pt x="521" y="879"/>
                  <a:pt x="551" y="901"/>
                </a:cubicBezTo>
                <a:cubicBezTo>
                  <a:pt x="568" y="993"/>
                  <a:pt x="514" y="980"/>
                  <a:pt x="604" y="1022"/>
                </a:cubicBezTo>
                <a:cubicBezTo>
                  <a:pt x="612" y="1026"/>
                  <a:pt x="658" y="986"/>
                  <a:pt x="663" y="994"/>
                </a:cubicBezTo>
                <a:cubicBezTo>
                  <a:pt x="670" y="1005"/>
                  <a:pt x="630" y="1070"/>
                  <a:pt x="638" y="1079"/>
                </a:cubicBezTo>
                <a:cubicBezTo>
                  <a:pt x="645" y="1099"/>
                  <a:pt x="699" y="1098"/>
                  <a:pt x="709" y="1115"/>
                </a:cubicBezTo>
                <a:cubicBezTo>
                  <a:pt x="721" y="1135"/>
                  <a:pt x="687" y="1172"/>
                  <a:pt x="699" y="1193"/>
                </a:cubicBezTo>
                <a:cubicBezTo>
                  <a:pt x="708" y="1219"/>
                  <a:pt x="750" y="1241"/>
                  <a:pt x="756" y="1282"/>
                </a:cubicBezTo>
                <a:cubicBezTo>
                  <a:pt x="770" y="1311"/>
                  <a:pt x="792" y="1344"/>
                  <a:pt x="784" y="1366"/>
                </a:cubicBezTo>
                <a:cubicBezTo>
                  <a:pt x="776" y="1388"/>
                  <a:pt x="723" y="1407"/>
                  <a:pt x="709" y="1412"/>
                </a:cubicBezTo>
                <a:cubicBezTo>
                  <a:pt x="694" y="1459"/>
                  <a:pt x="740" y="1422"/>
                  <a:pt x="700" y="1393"/>
                </a:cubicBezTo>
                <a:cubicBezTo>
                  <a:pt x="684" y="1389"/>
                  <a:pt x="681" y="1365"/>
                  <a:pt x="672" y="1356"/>
                </a:cubicBezTo>
                <a:cubicBezTo>
                  <a:pt x="663" y="1347"/>
                  <a:pt x="660" y="1347"/>
                  <a:pt x="644" y="1338"/>
                </a:cubicBezTo>
                <a:cubicBezTo>
                  <a:pt x="626" y="1325"/>
                  <a:pt x="594" y="1317"/>
                  <a:pt x="579" y="1301"/>
                </a:cubicBezTo>
                <a:cubicBezTo>
                  <a:pt x="561" y="1281"/>
                  <a:pt x="508" y="1307"/>
                  <a:pt x="508" y="1307"/>
                </a:cubicBezTo>
                <a:cubicBezTo>
                  <a:pt x="503" y="1287"/>
                  <a:pt x="544" y="1233"/>
                  <a:pt x="533" y="1217"/>
                </a:cubicBezTo>
                <a:cubicBezTo>
                  <a:pt x="509" y="1178"/>
                  <a:pt x="491" y="1158"/>
                  <a:pt x="477" y="1115"/>
                </a:cubicBezTo>
                <a:cubicBezTo>
                  <a:pt x="467" y="1082"/>
                  <a:pt x="483" y="1066"/>
                  <a:pt x="477" y="1040"/>
                </a:cubicBezTo>
                <a:cubicBezTo>
                  <a:pt x="471" y="1014"/>
                  <a:pt x="441" y="973"/>
                  <a:pt x="439" y="956"/>
                </a:cubicBezTo>
                <a:cubicBezTo>
                  <a:pt x="441" y="945"/>
                  <a:pt x="458" y="947"/>
                  <a:pt x="465" y="938"/>
                </a:cubicBezTo>
                <a:cubicBezTo>
                  <a:pt x="471" y="930"/>
                  <a:pt x="471" y="918"/>
                  <a:pt x="473" y="909"/>
                </a:cubicBezTo>
                <a:cubicBezTo>
                  <a:pt x="458" y="892"/>
                  <a:pt x="454" y="837"/>
                  <a:pt x="440" y="817"/>
                </a:cubicBezTo>
                <a:cubicBezTo>
                  <a:pt x="435" y="811"/>
                  <a:pt x="405" y="797"/>
                  <a:pt x="404" y="795"/>
                </a:cubicBezTo>
                <a:cubicBezTo>
                  <a:pt x="396" y="801"/>
                  <a:pt x="379" y="803"/>
                  <a:pt x="378" y="814"/>
                </a:cubicBezTo>
                <a:cubicBezTo>
                  <a:pt x="375" y="834"/>
                  <a:pt x="395" y="872"/>
                  <a:pt x="395" y="872"/>
                </a:cubicBezTo>
                <a:cubicBezTo>
                  <a:pt x="383" y="971"/>
                  <a:pt x="402" y="954"/>
                  <a:pt x="334" y="928"/>
                </a:cubicBezTo>
                <a:cubicBezTo>
                  <a:pt x="277" y="969"/>
                  <a:pt x="273" y="961"/>
                  <a:pt x="317" y="1099"/>
                </a:cubicBezTo>
                <a:cubicBezTo>
                  <a:pt x="323" y="1120"/>
                  <a:pt x="368" y="1137"/>
                  <a:pt x="368" y="1137"/>
                </a:cubicBezTo>
                <a:cubicBezTo>
                  <a:pt x="353" y="1191"/>
                  <a:pt x="374" y="1146"/>
                  <a:pt x="334" y="1174"/>
                </a:cubicBezTo>
                <a:cubicBezTo>
                  <a:pt x="323" y="1181"/>
                  <a:pt x="315" y="1193"/>
                  <a:pt x="308" y="1203"/>
                </a:cubicBezTo>
                <a:cubicBezTo>
                  <a:pt x="301" y="1212"/>
                  <a:pt x="299" y="1225"/>
                  <a:pt x="291" y="1231"/>
                </a:cubicBezTo>
                <a:cubicBezTo>
                  <a:pt x="280" y="1238"/>
                  <a:pt x="267" y="1237"/>
                  <a:pt x="256" y="1241"/>
                </a:cubicBezTo>
                <a:cubicBezTo>
                  <a:pt x="241" y="1265"/>
                  <a:pt x="234" y="1278"/>
                  <a:pt x="212" y="1298"/>
                </a:cubicBezTo>
                <a:cubicBezTo>
                  <a:pt x="195" y="1312"/>
                  <a:pt x="159" y="1335"/>
                  <a:pt x="159" y="1335"/>
                </a:cubicBezTo>
                <a:cubicBezTo>
                  <a:pt x="126" y="1392"/>
                  <a:pt x="99" y="1409"/>
                  <a:pt x="38" y="1420"/>
                </a:cubicBezTo>
                <a:cubicBezTo>
                  <a:pt x="18" y="1486"/>
                  <a:pt x="15" y="1458"/>
                  <a:pt x="29" y="1506"/>
                </a:cubicBezTo>
                <a:cubicBezTo>
                  <a:pt x="38" y="1570"/>
                  <a:pt x="47" y="1609"/>
                  <a:pt x="3" y="1657"/>
                </a:cubicBezTo>
                <a:cubicBezTo>
                  <a:pt x="6" y="1683"/>
                  <a:pt x="0" y="1747"/>
                  <a:pt x="38" y="1761"/>
                </a:cubicBezTo>
                <a:cubicBezTo>
                  <a:pt x="46" y="1764"/>
                  <a:pt x="55" y="1755"/>
                  <a:pt x="64" y="1752"/>
                </a:cubicBezTo>
                <a:cubicBezTo>
                  <a:pt x="82" y="1746"/>
                  <a:pt x="116" y="1733"/>
                  <a:pt x="116" y="1733"/>
                </a:cubicBezTo>
                <a:cubicBezTo>
                  <a:pt x="145" y="1711"/>
                  <a:pt x="152" y="1696"/>
                  <a:pt x="195" y="1724"/>
                </a:cubicBezTo>
                <a:cubicBezTo>
                  <a:pt x="203" y="1729"/>
                  <a:pt x="198" y="1744"/>
                  <a:pt x="203" y="1752"/>
                </a:cubicBezTo>
                <a:cubicBezTo>
                  <a:pt x="210" y="1761"/>
                  <a:pt x="221" y="1764"/>
                  <a:pt x="230" y="1771"/>
                </a:cubicBezTo>
                <a:cubicBezTo>
                  <a:pt x="242" y="1791"/>
                  <a:pt x="264" y="1805"/>
                  <a:pt x="273" y="1828"/>
                </a:cubicBezTo>
                <a:cubicBezTo>
                  <a:pt x="280" y="1848"/>
                  <a:pt x="278" y="1872"/>
                  <a:pt x="282" y="1894"/>
                </a:cubicBezTo>
                <a:cubicBezTo>
                  <a:pt x="286" y="1913"/>
                  <a:pt x="293" y="1932"/>
                  <a:pt x="299" y="1951"/>
                </a:cubicBezTo>
                <a:cubicBezTo>
                  <a:pt x="307" y="1975"/>
                  <a:pt x="294" y="2018"/>
                  <a:pt x="317" y="2026"/>
                </a:cubicBezTo>
                <a:cubicBezTo>
                  <a:pt x="325" y="2029"/>
                  <a:pt x="335" y="2033"/>
                  <a:pt x="343" y="2036"/>
                </a:cubicBezTo>
                <a:cubicBezTo>
                  <a:pt x="340" y="2127"/>
                  <a:pt x="346" y="2220"/>
                  <a:pt x="334" y="2311"/>
                </a:cubicBezTo>
                <a:cubicBezTo>
                  <a:pt x="331" y="2333"/>
                  <a:pt x="299" y="2367"/>
                  <a:pt x="299" y="2367"/>
                </a:cubicBezTo>
                <a:cubicBezTo>
                  <a:pt x="293" y="2386"/>
                  <a:pt x="278" y="2428"/>
                  <a:pt x="299" y="2424"/>
                </a:cubicBezTo>
                <a:cubicBezTo>
                  <a:pt x="334" y="2418"/>
                  <a:pt x="271" y="2425"/>
                  <a:pt x="301" y="2406"/>
                </a:cubicBezTo>
                <a:cubicBezTo>
                  <a:pt x="338" y="2382"/>
                  <a:pt x="273" y="2415"/>
                  <a:pt x="273" y="2415"/>
                </a:cubicBezTo>
              </a:path>
            </a:pathLst>
          </a:custGeom>
          <a:noFill/>
          <a:ln w="57150">
            <a:solidFill>
              <a:srgbClr val="CC3300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8984" name="AutoShape 25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140200" y="3646488"/>
            <a:ext cx="2592388" cy="503237"/>
          </a:xfrm>
          <a:prstGeom prst="wedgeRectCallout">
            <a:avLst>
              <a:gd name="adj1" fmla="val 69963"/>
              <a:gd name="adj2" fmla="val 1656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ea typeface="微软雅黑" panose="020B0503020204020204" pitchFamily="34" charset="-122"/>
              </a:rPr>
              <a:t>东到太平洋沿岸</a:t>
            </a:r>
          </a:p>
        </p:txBody>
      </p:sp>
      <p:sp>
        <p:nvSpPr>
          <p:cNvPr id="54297" name="矩形 26"/>
          <p:cNvSpPr/>
          <p:nvPr>
            <p:custDataLst>
              <p:tags r:id="rId21"/>
            </p:custDataLst>
          </p:nvPr>
        </p:nvSpPr>
        <p:spPr>
          <a:xfrm>
            <a:off x="85725" y="5486400"/>
            <a:ext cx="9058275" cy="12144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范围：</a:t>
            </a:r>
            <a:r>
              <a:rPr lang="zh-CN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西起波罗的海，东至乌拉尔山，北起北冰洋，南至黑海、大高加索山脉之间的欧洲部分。</a:t>
            </a:r>
            <a:r>
              <a:rPr lang="zh-CN" altLang="zh-CN" sz="2400" b="1">
                <a:ea typeface="微软雅黑" panose="020B0503020204020204" pitchFamily="34" charset="-122"/>
              </a:rPr>
              <a:t>面积占欧洲面积的一半，人口占欧洲人口的四分之一。</a:t>
            </a: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168987" name="Freeform 4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2824163" y="2852738"/>
            <a:ext cx="1157287" cy="1435100"/>
          </a:xfrm>
          <a:custGeom>
            <a:avLst/>
            <a:gdLst>
              <a:gd name="T0" fmla="*/ 708 w 756"/>
              <a:gd name="T1" fmla="*/ 0 h 924"/>
              <a:gd name="T2" fmla="*/ 720 w 756"/>
              <a:gd name="T3" fmla="*/ 216 h 924"/>
              <a:gd name="T4" fmla="*/ 672 w 756"/>
              <a:gd name="T5" fmla="*/ 240 h 924"/>
              <a:gd name="T6" fmla="*/ 516 w 756"/>
              <a:gd name="T7" fmla="*/ 264 h 924"/>
              <a:gd name="T8" fmla="*/ 444 w 756"/>
              <a:gd name="T9" fmla="*/ 324 h 924"/>
              <a:gd name="T10" fmla="*/ 432 w 756"/>
              <a:gd name="T11" fmla="*/ 360 h 924"/>
              <a:gd name="T12" fmla="*/ 336 w 756"/>
              <a:gd name="T13" fmla="*/ 468 h 924"/>
              <a:gd name="T14" fmla="*/ 276 w 756"/>
              <a:gd name="T15" fmla="*/ 624 h 924"/>
              <a:gd name="T16" fmla="*/ 252 w 756"/>
              <a:gd name="T17" fmla="*/ 732 h 924"/>
              <a:gd name="T18" fmla="*/ 156 w 756"/>
              <a:gd name="T19" fmla="*/ 828 h 924"/>
              <a:gd name="T20" fmla="*/ 0 w 756"/>
              <a:gd name="T21" fmla="*/ 924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6" h="924">
                <a:moveTo>
                  <a:pt x="708" y="0"/>
                </a:moveTo>
                <a:cubicBezTo>
                  <a:pt x="735" y="82"/>
                  <a:pt x="756" y="114"/>
                  <a:pt x="720" y="216"/>
                </a:cubicBezTo>
                <a:cubicBezTo>
                  <a:pt x="714" y="233"/>
                  <a:pt x="689" y="236"/>
                  <a:pt x="672" y="240"/>
                </a:cubicBezTo>
                <a:cubicBezTo>
                  <a:pt x="621" y="253"/>
                  <a:pt x="568" y="254"/>
                  <a:pt x="516" y="264"/>
                </a:cubicBezTo>
                <a:cubicBezTo>
                  <a:pt x="489" y="282"/>
                  <a:pt x="462" y="296"/>
                  <a:pt x="444" y="324"/>
                </a:cubicBezTo>
                <a:cubicBezTo>
                  <a:pt x="437" y="335"/>
                  <a:pt x="439" y="349"/>
                  <a:pt x="432" y="360"/>
                </a:cubicBezTo>
                <a:cubicBezTo>
                  <a:pt x="411" y="392"/>
                  <a:pt x="363" y="441"/>
                  <a:pt x="336" y="468"/>
                </a:cubicBezTo>
                <a:cubicBezTo>
                  <a:pt x="318" y="522"/>
                  <a:pt x="289" y="567"/>
                  <a:pt x="276" y="624"/>
                </a:cubicBezTo>
                <a:cubicBezTo>
                  <a:pt x="269" y="657"/>
                  <a:pt x="268" y="700"/>
                  <a:pt x="252" y="732"/>
                </a:cubicBezTo>
                <a:cubicBezTo>
                  <a:pt x="229" y="778"/>
                  <a:pt x="192" y="796"/>
                  <a:pt x="156" y="828"/>
                </a:cubicBezTo>
                <a:cubicBezTo>
                  <a:pt x="99" y="879"/>
                  <a:pt x="83" y="924"/>
                  <a:pt x="0" y="924"/>
                </a:cubicBezTo>
              </a:path>
            </a:pathLst>
          </a:custGeom>
          <a:noFill/>
          <a:ln w="571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4299" name="矩形 28"/>
          <p:cNvSpPr/>
          <p:nvPr>
            <p:custDataLst>
              <p:tags r:id="rId23"/>
            </p:custDataLst>
          </p:nvPr>
        </p:nvSpPr>
        <p:spPr>
          <a:xfrm>
            <a:off x="0" y="5314950"/>
            <a:ext cx="9144000" cy="15684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ea typeface="微软雅黑" panose="020B0503020204020204" pitchFamily="34" charset="-122"/>
              </a:rPr>
              <a:t>范围：</a:t>
            </a:r>
            <a:r>
              <a:rPr lang="zh-CN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亚洲北部属于俄罗斯的部分，它从乌拉尔山东麓向东延伸到太平洋沿岸，北临北冰洋，南抵哈萨克斯坦、蒙古、中国的边界，</a:t>
            </a:r>
            <a:r>
              <a:rPr lang="zh-CN" altLang="zh-CN" sz="2400" b="1">
                <a:ea typeface="微软雅黑" panose="020B0503020204020204" pitchFamily="34" charset="-122"/>
              </a:rPr>
              <a:t>是一个地广人稀的地区。面积约占亚洲面积的四分之一，人口仅占亚洲人口的</a:t>
            </a:r>
            <a:r>
              <a:rPr lang="en-US" altLang="zh-CN" sz="2400" b="1">
                <a:ea typeface="微软雅黑" panose="020B0503020204020204" pitchFamily="34" charset="-122"/>
              </a:rPr>
              <a:t>1.2%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一、欧洲东部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北亚概述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309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 fill="hold"/>
                                        <p:tgtEl>
                                          <p:spTgt spid="16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 fill="hold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 fill="hold"/>
                                        <p:tgtEl>
                                          <p:spTgt spid="16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 fill="hold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 fill="hold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fill="hold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fill="hold"/>
                                        <p:tgtEl>
                                          <p:spTgt spid="168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fill="hold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fill="hold"/>
                                        <p:tgtEl>
                                          <p:spTgt spid="168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fill="hold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 fill="hold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 fill="hold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 fill="hold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 fill="hold"/>
                                        <p:tgtEl>
                                          <p:spTgt spid="16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 fill="hold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 fill="hold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 fill="hold"/>
                                        <p:tgtEl>
                                          <p:spTgt spid="5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 fill="hold"/>
                                        <p:tgtEl>
                                          <p:spTgt spid="5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 fill="hold"/>
                                        <p:tgtEl>
                                          <p:spTgt spid="16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 fill="hold"/>
                                        <p:tgtEl>
                                          <p:spTgt spid="16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000" fill="hold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 fill="hold"/>
                                        <p:tgtEl>
                                          <p:spTgt spid="16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 fill="hold"/>
                                        <p:tgtEl>
                                          <p:spTgt spid="5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animBg="1"/>
      <p:bldP spid="168969" grpId="0" animBg="1"/>
      <p:bldP spid="168969" grpId="1" animBg="1"/>
      <p:bldP spid="168970" grpId="0" animBg="1"/>
      <p:bldP spid="168970" grpId="1" animBg="1"/>
      <p:bldP spid="168971" grpId="0" animBg="1"/>
      <p:bldP spid="168971" grpId="1" animBg="1"/>
      <p:bldP spid="168972" grpId="0" animBg="1"/>
      <p:bldP spid="168972" grpId="1" animBg="1"/>
      <p:bldP spid="54285" grpId="0" animBg="1"/>
      <p:bldP spid="168975" grpId="0" animBg="1"/>
      <p:bldP spid="54288" grpId="0" animBg="1"/>
      <p:bldP spid="54289" grpId="0" animBg="1"/>
      <p:bldP spid="54290" grpId="0" animBg="1"/>
      <p:bldP spid="168980" grpId="0" animBg="1"/>
      <p:bldP spid="168982" grpId="0" animBg="1"/>
      <p:bldP spid="168984" grpId="0" animBg="1"/>
      <p:bldP spid="54297" grpId="0" animBg="1"/>
      <p:bldP spid="54297" grpId="1" animBg="1"/>
      <p:bldP spid="542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矩形 50177"/>
          <p:cNvSpPr/>
          <p:nvPr>
            <p:custDataLst>
              <p:tags r:id="rId1"/>
            </p:custDataLst>
          </p:nvPr>
        </p:nvSpPr>
        <p:spPr>
          <a:xfrm>
            <a:off x="0" y="404813"/>
            <a:ext cx="3924300" cy="7921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3970" name="文本框 50178"/>
          <p:cNvSpPr/>
          <p:nvPr>
            <p:custDataLst>
              <p:tags r:id="rId2"/>
            </p:custDataLst>
          </p:nvPr>
        </p:nvSpPr>
        <p:spPr>
          <a:xfrm>
            <a:off x="0" y="0"/>
            <a:ext cx="4175125" cy="7620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 smtClean="0">
                <a:solidFill>
                  <a:srgbClr val="0033CC"/>
                </a:solidFill>
                <a:ea typeface="微软雅黑" panose="020B0503020204020204" pitchFamily="34" charset="-122"/>
              </a:rPr>
              <a:t>什么</a:t>
            </a:r>
            <a:r>
              <a:rPr lang="zh-CN" altLang="en-US" sz="4400" b="1" dirty="0">
                <a:solidFill>
                  <a:srgbClr val="0033CC"/>
                </a:solidFill>
                <a:ea typeface="微软雅黑" panose="020B0503020204020204" pitchFamily="34" charset="-122"/>
              </a:rPr>
              <a:t>是凌汛</a:t>
            </a:r>
          </a:p>
        </p:txBody>
      </p:sp>
      <p:pic>
        <p:nvPicPr>
          <p:cNvPr id="196612" name="图片 50179" descr="a3bf0798de8dae8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36" y="0"/>
            <a:ext cx="47278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矩形 50181"/>
          <p:cNvSpPr/>
          <p:nvPr>
            <p:custDataLst>
              <p:tags r:id="rId4"/>
            </p:custDataLst>
          </p:nvPr>
        </p:nvSpPr>
        <p:spPr>
          <a:xfrm>
            <a:off x="0" y="765175"/>
            <a:ext cx="3816350" cy="27202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凌汛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     河流</a:t>
            </a:r>
            <a:r>
              <a:rPr lang="zh-CN" altLang="en-US" sz="2400" b="1" dirty="0">
                <a:solidFill>
                  <a:srgbClr val="0033CC"/>
                </a:solidFill>
                <a:ea typeface="微软雅黑" panose="020B0503020204020204" pitchFamily="34" charset="-122"/>
              </a:rPr>
              <a:t>上游河段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与</a:t>
            </a:r>
            <a:r>
              <a:rPr lang="zh-CN" altLang="en-US" sz="2400" b="1" dirty="0">
                <a:solidFill>
                  <a:srgbClr val="0033CC"/>
                </a:solidFill>
                <a:ea typeface="微软雅黑" panose="020B0503020204020204" pitchFamily="34" charset="-122"/>
              </a:rPr>
              <a:t>下游河段</a:t>
            </a:r>
            <a:r>
              <a:rPr lang="zh-CN" altLang="en-US" sz="2400" b="1" dirty="0">
                <a:solidFill>
                  <a:srgbClr val="FF0066"/>
                </a:solidFill>
                <a:ea typeface="微软雅黑" panose="020B0503020204020204" pitchFamily="34" charset="-122"/>
              </a:rPr>
              <a:t>结冰和融冰时间不一致，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导致冰块对水流产生阻力而引起的江河水位明显上涨的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水文现象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45051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☆ 河流凌汛的形成条件</a:t>
            </a:r>
          </a:p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一是有冰期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时间在初春解冻和初冬封冻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二是由较低纬流向较高纬的河段；</a:t>
            </a:r>
            <a:endParaRPr lang="en-US" altLang="zh-CN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6333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83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 fill="hold"/>
                                        <p:tgtEl>
                                          <p:spTgt spid="8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1000" fill="hold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 fill="hold"/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5334000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俄罗斯轰炸结冰的河流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panose="02010600030101010101" pitchFamily="2" charset="-122"/>
            </a:endParaRPr>
          </a:p>
        </p:txBody>
      </p:sp>
      <p:pic>
        <p:nvPicPr>
          <p:cNvPr id="16388" name="Picture 4" descr="108004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5029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20093199182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40386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38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228600" y="152400"/>
            <a:ext cx="8229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/>
              <a:t>鄂毕河、叶尼塞河、勒拿河，虽然大部分流域位于温带大陆性气候，但是为什么这些河流水量充沛？</a:t>
            </a: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304800" y="990600"/>
            <a:ext cx="883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zh-CN" sz="1800"/>
          </a:p>
        </p:txBody>
      </p:sp>
      <p:sp>
        <p:nvSpPr>
          <p:cNvPr id="229383" name="Text Box 7"/>
          <p:cNvSpPr txBox="1">
            <a:spLocks noChangeArrowheads="1"/>
          </p:cNvSpPr>
          <p:nvPr/>
        </p:nvSpPr>
        <p:spPr bwMode="auto">
          <a:xfrm>
            <a:off x="228600" y="990600"/>
            <a:ext cx="8686800" cy="1908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纬度高，气温低，植被覆盖率高，蒸发量小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流域广，集水面积大 </a:t>
            </a:r>
          </a:p>
          <a:p>
            <a:pPr eaLnBrk="1" hangingPunct="1">
              <a:lnSpc>
                <a:spcPct val="10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与冻土分布广，下渗少</a:t>
            </a:r>
          </a:p>
        </p:txBody>
      </p:sp>
      <p:pic>
        <p:nvPicPr>
          <p:cNvPr id="6" name="图片 5" descr="俄罗斯气候01_副本 - 副本"/>
          <p:cNvPicPr>
            <a:picLocks noChangeAspect="1"/>
          </p:cNvPicPr>
          <p:nvPr/>
        </p:nvPicPr>
        <p:blipFill>
          <a:blip r:embed="rId2"/>
          <a:srcRect b="9546"/>
          <a:stretch>
            <a:fillRect/>
          </a:stretch>
        </p:blipFill>
        <p:spPr>
          <a:xfrm>
            <a:off x="463958" y="3023178"/>
            <a:ext cx="7807206" cy="33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2994"/>
          <a:stretch>
            <a:fillRect/>
          </a:stretch>
        </p:blipFill>
        <p:spPr bwMode="auto">
          <a:xfrm>
            <a:off x="330200" y="529431"/>
            <a:ext cx="8283575" cy="406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文本框 1"/>
          <p:cNvSpPr/>
          <p:nvPr>
            <p:custDataLst>
              <p:tags r:id="rId2"/>
            </p:custDataLst>
          </p:nvPr>
        </p:nvSpPr>
        <p:spPr>
          <a:xfrm>
            <a:off x="330200" y="252413"/>
            <a:ext cx="8797925" cy="554037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拓展</a:t>
            </a:r>
            <a:r>
              <a:rPr lang="en-US" altLang="zh-CN" sz="30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3000" b="1" dirty="0">
                <a:solidFill>
                  <a:srgbClr val="000000"/>
                </a:solidFill>
                <a:ea typeface="微软雅黑" panose="020B0503020204020204" pitchFamily="34" charset="-122"/>
              </a:rPr>
              <a:t>为什么俄罗斯河流较多，但航运不发达？</a:t>
            </a:r>
          </a:p>
        </p:txBody>
      </p:sp>
      <p:sp>
        <p:nvSpPr>
          <p:cNvPr id="79875" name="文本框 2"/>
          <p:cNvSpPr/>
          <p:nvPr>
            <p:custDataLst>
              <p:tags r:id="rId3"/>
            </p:custDataLst>
          </p:nvPr>
        </p:nvSpPr>
        <p:spPr>
          <a:xfrm>
            <a:off x="247073" y="3995737"/>
            <a:ext cx="7977188" cy="2862263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河流封冻期时间长</a:t>
            </a: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海洋封冻期时间也长</a:t>
            </a: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自低纬向高纬有凌汛现象</a:t>
            </a:r>
            <a:endParaRPr lang="en-US" altLang="zh-CN" sz="2400" b="1" dirty="0">
              <a:solidFill>
                <a:srgbClr val="0221DE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呈南北走向</a:t>
            </a: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经过经济发达区域较少 </a:t>
            </a:r>
            <a:endParaRPr lang="en-US" altLang="zh-CN" sz="2400" b="1" dirty="0">
              <a:solidFill>
                <a:srgbClr val="0221DE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铁路多为东西走线，南北联系较少</a:t>
            </a:r>
            <a:endParaRPr lang="en-US" altLang="zh-CN" sz="2400" b="1" dirty="0">
              <a:solidFill>
                <a:srgbClr val="0221DE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0221DE"/>
                </a:solidFill>
                <a:ea typeface="微软雅黑" panose="020B0503020204020204" pitchFamily="34" charset="-122"/>
              </a:rPr>
              <a:t>北部有大片的沼泽</a:t>
            </a:r>
          </a:p>
        </p:txBody>
      </p:sp>
    </p:spTree>
    <p:extLst>
      <p:ext uri="{BB962C8B-B14F-4D97-AF65-F5344CB8AC3E}">
        <p14:creationId xmlns:p14="http://schemas.microsoft.com/office/powerpoint/2010/main" val="424951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 fill="hold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 fill="hold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nimBg="1"/>
      <p:bldP spid="7987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5" name="Picture 5" descr="rq10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47625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6"/>
          <p:cNvSpPr txBox="1">
            <a:spLocks noChangeArrowheads="1"/>
          </p:cNvSpPr>
          <p:nvPr/>
        </p:nvSpPr>
        <p:spPr bwMode="auto">
          <a:xfrm>
            <a:off x="6324600" y="2286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ea typeface="黑体" panose="02010609060101010101" pitchFamily="49" charset="-122"/>
              </a:rPr>
              <a:t>沼泽</a:t>
            </a:r>
          </a:p>
        </p:txBody>
      </p:sp>
      <p:pic>
        <p:nvPicPr>
          <p:cNvPr id="225288" name="Picture 8" descr="rq10_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86175"/>
            <a:ext cx="47625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90" name="Picture 10" descr="05081515274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124200"/>
            <a:ext cx="32861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5486400" y="2286000"/>
            <a:ext cx="7924800" cy="5794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0000FF"/>
                </a:solidFill>
              </a:rPr>
              <a:t>常年积水的烂泥地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5257800" y="914400"/>
            <a:ext cx="3886200" cy="1187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/>
              <a:t>地表过湿或有薄层积水，土壤水分达到饱和，生长有喜湿性和喜水性植物的地段。 </a:t>
            </a:r>
          </a:p>
        </p:txBody>
      </p:sp>
    </p:spTree>
    <p:extLst>
      <p:ext uri="{BB962C8B-B14F-4D97-AF65-F5344CB8AC3E}">
        <p14:creationId xmlns:p14="http://schemas.microsoft.com/office/powerpoint/2010/main" val="31424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-100445" y="666435"/>
            <a:ext cx="9144000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612775">
              <a:spcBef>
                <a:spcPct val="20000"/>
              </a:spcBef>
              <a:buChar char="•"/>
              <a:tabLst>
                <a:tab pos="2514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514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514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514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514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514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514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514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514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沼泽湿地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成因</a:t>
            </a:r>
            <a:endParaRPr lang="en-US" altLang="zh-CN" sz="36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进水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该地水的补给形式，补给时间</a:t>
            </a:r>
            <a:b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出水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分为径流、下渗和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蒸发量</a:t>
            </a:r>
            <a:endParaRPr lang="zh-CN" altLang="en-US" sz="800" dirty="0"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自然因素</a:t>
            </a:r>
            <a:endParaRPr lang="zh-CN" altLang="en-US" sz="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地形：地势平坦或因山脉等阻挡，排水不畅；地下水位高</a:t>
            </a:r>
            <a:endParaRPr lang="zh-CN" altLang="en-US" sz="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气候：降水量大；台风风暴潮；气温低蒸发弱。</a:t>
            </a:r>
            <a:endParaRPr lang="zh-CN" altLang="en-US" sz="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土壤：冻土层，不利于下渗。</a:t>
            </a:r>
            <a:endParaRPr lang="zh-CN" altLang="en-US" sz="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(4)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水文水系：河湖密布；河道弯曲；凌汛；海水顶托 </a:t>
            </a:r>
            <a:endParaRPr lang="zh-CN" altLang="en-US" sz="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五角星 1"/>
          <p:cNvSpPr/>
          <p:nvPr/>
        </p:nvSpPr>
        <p:spPr>
          <a:xfrm>
            <a:off x="3834245" y="810491"/>
            <a:ext cx="384464" cy="4779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25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2994"/>
          <a:stretch>
            <a:fillRect/>
          </a:stretch>
        </p:blipFill>
        <p:spPr bwMode="auto">
          <a:xfrm>
            <a:off x="381000" y="1055688"/>
            <a:ext cx="8566150" cy="38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3513" y="725488"/>
            <a:ext cx="890587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试分析西伯利亚地区有大面积</a:t>
            </a: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沼泽地的原因有哪些？</a:t>
            </a:r>
          </a:p>
        </p:txBody>
      </p:sp>
      <p:sp>
        <p:nvSpPr>
          <p:cNvPr id="1945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85738"/>
            <a:ext cx="2622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sz="3200" b="1">
                <a:solidFill>
                  <a:srgbClr val="FF0000"/>
                </a:solidFill>
                <a:ea typeface="微软雅黑" panose="020B0503020204020204" pitchFamily="34" charset="-122"/>
              </a:rPr>
              <a:t>【</a:t>
            </a:r>
            <a:r>
              <a:rPr lang="zh-CN" altLang="en-US" sz="3200" b="1">
                <a:solidFill>
                  <a:srgbClr val="FF0000"/>
                </a:solidFill>
                <a:ea typeface="微软雅黑" panose="020B0503020204020204" pitchFamily="34" charset="-122"/>
              </a:rPr>
              <a:t>思维深化</a:t>
            </a:r>
            <a:r>
              <a:rPr lang="zh-CN" altLang="zh-CN" sz="3200" b="1">
                <a:solidFill>
                  <a:srgbClr val="FF0000"/>
                </a:solidFill>
                <a:ea typeface="微软雅黑" panose="020B0503020204020204" pitchFamily="34" charset="-122"/>
              </a:rPr>
              <a:t>】</a:t>
            </a:r>
            <a:endParaRPr lang="en-US" altLang="zh-CN" sz="3200" b="1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1924" name="矩形 9232"/>
          <p:cNvSpPr/>
          <p:nvPr>
            <p:custDataLst>
              <p:tags r:id="rId4"/>
            </p:custDataLst>
          </p:nvPr>
        </p:nvSpPr>
        <p:spPr>
          <a:xfrm>
            <a:off x="163513" y="5271853"/>
            <a:ext cx="7416800" cy="498475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气候：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纬度高，气温低，蒸发弱</a:t>
            </a:r>
          </a:p>
        </p:txBody>
      </p:sp>
      <p:sp>
        <p:nvSpPr>
          <p:cNvPr id="81925" name="矩形 1"/>
          <p:cNvSpPr/>
          <p:nvPr>
            <p:custDataLst>
              <p:tags r:id="rId5"/>
            </p:custDataLst>
          </p:nvPr>
        </p:nvSpPr>
        <p:spPr>
          <a:xfrm>
            <a:off x="163513" y="4785087"/>
            <a:ext cx="8229600" cy="4984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地形</a:t>
            </a:r>
            <a:r>
              <a:rPr lang="zh-CN" altLang="en-US" sz="24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地形平坦，流速缓慢，排水不畅</a:t>
            </a:r>
            <a:endParaRPr lang="zh-CN" altLang="en-US" sz="2400" b="1" dirty="0">
              <a:solidFill>
                <a:srgbClr val="000066"/>
              </a:solidFill>
              <a:ea typeface="微软雅黑" panose="020B0503020204020204" pitchFamily="34" charset="-122"/>
            </a:endParaRPr>
          </a:p>
        </p:txBody>
      </p:sp>
      <p:sp>
        <p:nvSpPr>
          <p:cNvPr id="81926" name="矩形 2"/>
          <p:cNvSpPr/>
          <p:nvPr>
            <p:custDataLst>
              <p:tags r:id="rId6"/>
            </p:custDataLst>
          </p:nvPr>
        </p:nvSpPr>
        <p:spPr>
          <a:xfrm>
            <a:off x="175924" y="6253134"/>
            <a:ext cx="5610225" cy="5355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土壤：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冻土广布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，地表水不易下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渗</a:t>
            </a:r>
            <a:endParaRPr lang="zh-CN" altLang="en-US" sz="2400" b="1" dirty="0">
              <a:solidFill>
                <a:srgbClr val="000066"/>
              </a:solidFill>
              <a:ea typeface="微软雅黑" panose="020B0503020204020204" pitchFamily="34" charset="-122"/>
            </a:endParaRPr>
          </a:p>
        </p:txBody>
      </p:sp>
      <p:sp>
        <p:nvSpPr>
          <p:cNvPr id="81927" name="矩形 3"/>
          <p:cNvSpPr/>
          <p:nvPr>
            <p:custDataLst>
              <p:tags r:id="rId7"/>
            </p:custDataLst>
          </p:nvPr>
        </p:nvSpPr>
        <p:spPr>
          <a:xfrm>
            <a:off x="163513" y="5757085"/>
            <a:ext cx="9053223" cy="50000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水文水系：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河流的凌汛作用，河水溢出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河床，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缺乏湖泊蓄水</a:t>
            </a:r>
          </a:p>
        </p:txBody>
      </p:sp>
    </p:spTree>
    <p:extLst>
      <p:ext uri="{BB962C8B-B14F-4D97-AF65-F5344CB8AC3E}">
        <p14:creationId xmlns:p14="http://schemas.microsoft.com/office/powerpoint/2010/main" val="20089928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nimBg="1"/>
      <p:bldP spid="81925" grpId="0" animBg="1"/>
      <p:bldP spid="81926" grpId="0" animBg="1"/>
      <p:bldP spid="819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0" y="1634835"/>
            <a:ext cx="4125191" cy="23083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夏秋季节受东南季风影响，降水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较多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纬度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较高，气温较低，蒸发量小；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地势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低平，排水不畅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地表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以下有常年冻土层，地表水不易下渗； 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301337" y="512618"/>
            <a:ext cx="2691245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我国三江平原多沼泽的原因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34" y="429490"/>
            <a:ext cx="5268786" cy="61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timg (10)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33" y="1084580"/>
            <a:ext cx="4507230" cy="569595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4625" y="828006"/>
            <a:ext cx="293243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河流与湖泊</a:t>
            </a:r>
            <a:endParaRPr lang="zh-CN" sz="2800" b="1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4625" y="1512000"/>
            <a:ext cx="4257675" cy="300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  <a:latin typeface="微软雅黑" panose="020B0503020204020204" charset="-122"/>
                <a:ea typeface="微软雅黑" panose="020B0503020204020204" charset="-122"/>
              </a:rPr>
              <a:t>贝加尔湖</a:t>
            </a:r>
            <a:r>
              <a:rPr lang="zh-CN" altLang="en-US" sz="20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世界第一深湖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深达1637m</a:t>
            </a: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也是世界淡水储量最大的湖泊，其储存的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淡水资源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相当于北美五大湖的总和，占全世界河湖淡水储量的20%</a:t>
            </a: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湖中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生物资源丰富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而独特。湖泊沿岸还拥有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丰富的温泉资源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12" name="图片 11" descr="timg (9)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5" y="4572000"/>
            <a:ext cx="4269105" cy="2208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 descr="【俄罗斯】贝加尔湖成因示意--剖面图_副本"/>
          <p:cNvPicPr>
            <a:picLocks noChangeAspect="1"/>
          </p:cNvPicPr>
          <p:nvPr/>
        </p:nvPicPr>
        <p:blipFill>
          <a:blip r:embed="rId5"/>
          <a:srcRect t="4511" b="1925"/>
          <a:stretch>
            <a:fillRect/>
          </a:stretch>
        </p:blipFill>
        <p:spPr>
          <a:xfrm>
            <a:off x="174625" y="1512000"/>
            <a:ext cx="8844280" cy="526796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3174788" y="854990"/>
            <a:ext cx="1179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岩层断裂下陷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1" name="Picture 5" descr="贝加尔湖奇特的动植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81" y="4267201"/>
            <a:ext cx="46482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5337463" y="3886201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奇特的动植物</a:t>
            </a: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-30163" y="115888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冬季的湖面</a:t>
            </a:r>
          </a:p>
        </p:txBody>
      </p:sp>
      <p:sp>
        <p:nvSpPr>
          <p:cNvPr id="21508" name="Text Box 8"/>
          <p:cNvSpPr txBox="1">
            <a:spLocks noChangeArrowheads="1"/>
          </p:cNvSpPr>
          <p:nvPr/>
        </p:nvSpPr>
        <p:spPr bwMode="auto">
          <a:xfrm>
            <a:off x="4356100" y="1133475"/>
            <a:ext cx="46799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 dirty="0" smtClean="0">
                <a:latin typeface="宋体" panose="02010600030101010101" pitchFamily="2" charset="-122"/>
              </a:rPr>
              <a:t>科学家们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曾作过假设：若全世界的主要河流均向贝加尔湖注入，则约需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年时间才能灌满，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该湖的水可供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50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亿人饮用半个世纪</a:t>
            </a:r>
          </a:p>
        </p:txBody>
      </p:sp>
      <p:sp>
        <p:nvSpPr>
          <p:cNvPr id="21509" name="Text Box 9"/>
          <p:cNvSpPr txBox="1">
            <a:spLocks noChangeArrowheads="1"/>
          </p:cNvSpPr>
          <p:nvPr/>
        </p:nvSpPr>
        <p:spPr bwMode="auto">
          <a:xfrm>
            <a:off x="4824413" y="314325"/>
            <a:ext cx="3563937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世界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最深的断层湖泊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" y="573088"/>
            <a:ext cx="3750702" cy="34897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" y="4267201"/>
            <a:ext cx="376636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28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一、欧洲东部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北亚概述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426200" y="72001"/>
            <a:ext cx="2513330" cy="78295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906260" y="86165"/>
            <a:ext cx="155321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  成</a:t>
            </a:r>
          </a:p>
        </p:txBody>
      </p:sp>
      <p:pic>
        <p:nvPicPr>
          <p:cNvPr id="3" name="图片 2" descr="图片1_副本"/>
          <p:cNvPicPr>
            <a:picLocks noChangeAspect="1"/>
          </p:cNvPicPr>
          <p:nvPr/>
        </p:nvPicPr>
        <p:blipFill>
          <a:blip r:embed="rId2"/>
          <a:srcRect b="2514"/>
          <a:stretch>
            <a:fillRect/>
          </a:stretch>
        </p:blipFill>
        <p:spPr>
          <a:xfrm>
            <a:off x="0" y="1908014"/>
            <a:ext cx="9148445" cy="4949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235" y="936007"/>
            <a:ext cx="8938895" cy="902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欧洲东部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包括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俄罗斯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乌克兰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摩尔多瓦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白俄罗斯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立陶宛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拉脱维亚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爱沙尼亚等七国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。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北亚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指亚洲北部属俄罗斯的领土部分。</a:t>
            </a:r>
          </a:p>
        </p:txBody>
      </p:sp>
      <p:sp>
        <p:nvSpPr>
          <p:cNvPr id="16" name="任意多边形 15"/>
          <p:cNvSpPr/>
          <p:nvPr/>
        </p:nvSpPr>
        <p:spPr>
          <a:xfrm>
            <a:off x="2392045" y="3684270"/>
            <a:ext cx="1314450" cy="1557655"/>
          </a:xfrm>
          <a:custGeom>
            <a:avLst/>
            <a:gdLst>
              <a:gd name="connisteX0" fmla="*/ 1237615 w 1314427"/>
              <a:gd name="connsiteY0" fmla="*/ 0 h 1557513"/>
              <a:gd name="connisteX1" fmla="*/ 1252220 w 1314427"/>
              <a:gd name="connsiteY1" fmla="*/ 71120 h 1557513"/>
              <a:gd name="connisteX2" fmla="*/ 1308735 w 1314427"/>
              <a:gd name="connsiteY2" fmla="*/ 142240 h 1557513"/>
              <a:gd name="connisteX3" fmla="*/ 1308735 w 1314427"/>
              <a:gd name="connsiteY3" fmla="*/ 227965 h 1557513"/>
              <a:gd name="connisteX4" fmla="*/ 1294765 w 1314427"/>
              <a:gd name="connsiteY4" fmla="*/ 299085 h 1557513"/>
              <a:gd name="connisteX5" fmla="*/ 1209040 w 1314427"/>
              <a:gd name="connsiteY5" fmla="*/ 327660 h 1557513"/>
              <a:gd name="connisteX6" fmla="*/ 1137920 w 1314427"/>
              <a:gd name="connsiteY6" fmla="*/ 327660 h 1557513"/>
              <a:gd name="connisteX7" fmla="*/ 1066800 w 1314427"/>
              <a:gd name="connsiteY7" fmla="*/ 327660 h 1557513"/>
              <a:gd name="connisteX8" fmla="*/ 995680 w 1314427"/>
              <a:gd name="connsiteY8" fmla="*/ 355600 h 1557513"/>
              <a:gd name="connisteX9" fmla="*/ 924560 w 1314427"/>
              <a:gd name="connsiteY9" fmla="*/ 398780 h 1557513"/>
              <a:gd name="connisteX10" fmla="*/ 839470 w 1314427"/>
              <a:gd name="connsiteY10" fmla="*/ 455295 h 1557513"/>
              <a:gd name="connisteX11" fmla="*/ 782320 w 1314427"/>
              <a:gd name="connsiteY11" fmla="*/ 526415 h 1557513"/>
              <a:gd name="connisteX12" fmla="*/ 725170 w 1314427"/>
              <a:gd name="connsiteY12" fmla="*/ 597535 h 1557513"/>
              <a:gd name="connisteX13" fmla="*/ 682625 w 1314427"/>
              <a:gd name="connsiteY13" fmla="*/ 683260 h 1557513"/>
              <a:gd name="connisteX14" fmla="*/ 640080 w 1314427"/>
              <a:gd name="connsiteY14" fmla="*/ 754380 h 1557513"/>
              <a:gd name="connisteX15" fmla="*/ 582930 w 1314427"/>
              <a:gd name="connsiteY15" fmla="*/ 825500 h 1557513"/>
              <a:gd name="connisteX16" fmla="*/ 526415 w 1314427"/>
              <a:gd name="connsiteY16" fmla="*/ 910590 h 1557513"/>
              <a:gd name="connisteX17" fmla="*/ 469265 w 1314427"/>
              <a:gd name="connsiteY17" fmla="*/ 981710 h 1557513"/>
              <a:gd name="connisteX18" fmla="*/ 440690 w 1314427"/>
              <a:gd name="connsiteY18" fmla="*/ 1067435 h 1557513"/>
              <a:gd name="connisteX19" fmla="*/ 426720 w 1314427"/>
              <a:gd name="connsiteY19" fmla="*/ 1138555 h 1557513"/>
              <a:gd name="connisteX20" fmla="*/ 426720 w 1314427"/>
              <a:gd name="connsiteY20" fmla="*/ 1209675 h 1557513"/>
              <a:gd name="connisteX21" fmla="*/ 369570 w 1314427"/>
              <a:gd name="connsiteY21" fmla="*/ 1280795 h 1557513"/>
              <a:gd name="connisteX22" fmla="*/ 298450 w 1314427"/>
              <a:gd name="connsiteY22" fmla="*/ 1337945 h 1557513"/>
              <a:gd name="connisteX23" fmla="*/ 241935 w 1314427"/>
              <a:gd name="connsiteY23" fmla="*/ 1409065 h 1557513"/>
              <a:gd name="connisteX24" fmla="*/ 213360 w 1314427"/>
              <a:gd name="connsiteY24" fmla="*/ 1480185 h 1557513"/>
              <a:gd name="connisteX25" fmla="*/ 142240 w 1314427"/>
              <a:gd name="connsiteY25" fmla="*/ 1551305 h 1557513"/>
              <a:gd name="connisteX26" fmla="*/ 71120 w 1314427"/>
              <a:gd name="connsiteY26" fmla="*/ 1551305 h 1557513"/>
              <a:gd name="connisteX27" fmla="*/ 0 w 1314427"/>
              <a:gd name="connsiteY27" fmla="*/ 1551305 h 15575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</a:cxnLst>
            <a:rect l="l" t="t" r="r" b="b"/>
            <a:pathLst>
              <a:path w="1314428" h="1557514">
                <a:moveTo>
                  <a:pt x="1237615" y="0"/>
                </a:moveTo>
                <a:cubicBezTo>
                  <a:pt x="1239520" y="12700"/>
                  <a:pt x="1238250" y="42545"/>
                  <a:pt x="1252220" y="71120"/>
                </a:cubicBezTo>
                <a:cubicBezTo>
                  <a:pt x="1266190" y="99695"/>
                  <a:pt x="1297305" y="111125"/>
                  <a:pt x="1308735" y="142240"/>
                </a:cubicBezTo>
                <a:cubicBezTo>
                  <a:pt x="1320165" y="173355"/>
                  <a:pt x="1311275" y="196850"/>
                  <a:pt x="1308735" y="227965"/>
                </a:cubicBezTo>
                <a:cubicBezTo>
                  <a:pt x="1306195" y="259080"/>
                  <a:pt x="1314450" y="279400"/>
                  <a:pt x="1294765" y="299085"/>
                </a:cubicBezTo>
                <a:cubicBezTo>
                  <a:pt x="1275080" y="318770"/>
                  <a:pt x="1240155" y="321945"/>
                  <a:pt x="1209040" y="327660"/>
                </a:cubicBezTo>
                <a:cubicBezTo>
                  <a:pt x="1177925" y="333375"/>
                  <a:pt x="1166495" y="327660"/>
                  <a:pt x="1137920" y="327660"/>
                </a:cubicBezTo>
                <a:cubicBezTo>
                  <a:pt x="1109345" y="327660"/>
                  <a:pt x="1095375" y="321945"/>
                  <a:pt x="1066800" y="327660"/>
                </a:cubicBezTo>
                <a:cubicBezTo>
                  <a:pt x="1038225" y="333375"/>
                  <a:pt x="1024255" y="341630"/>
                  <a:pt x="995680" y="355600"/>
                </a:cubicBezTo>
                <a:cubicBezTo>
                  <a:pt x="967105" y="369570"/>
                  <a:pt x="955675" y="379095"/>
                  <a:pt x="924560" y="398780"/>
                </a:cubicBezTo>
                <a:cubicBezTo>
                  <a:pt x="893445" y="418465"/>
                  <a:pt x="868045" y="429895"/>
                  <a:pt x="839470" y="455295"/>
                </a:cubicBezTo>
                <a:cubicBezTo>
                  <a:pt x="810895" y="480695"/>
                  <a:pt x="805180" y="497840"/>
                  <a:pt x="782320" y="526415"/>
                </a:cubicBezTo>
                <a:cubicBezTo>
                  <a:pt x="759460" y="554990"/>
                  <a:pt x="744855" y="566420"/>
                  <a:pt x="725170" y="597535"/>
                </a:cubicBezTo>
                <a:cubicBezTo>
                  <a:pt x="705485" y="628650"/>
                  <a:pt x="699770" y="652145"/>
                  <a:pt x="682625" y="683260"/>
                </a:cubicBezTo>
                <a:cubicBezTo>
                  <a:pt x="665480" y="714375"/>
                  <a:pt x="659765" y="725805"/>
                  <a:pt x="640080" y="754380"/>
                </a:cubicBezTo>
                <a:cubicBezTo>
                  <a:pt x="620395" y="782955"/>
                  <a:pt x="605790" y="794385"/>
                  <a:pt x="582930" y="825500"/>
                </a:cubicBezTo>
                <a:cubicBezTo>
                  <a:pt x="560070" y="856615"/>
                  <a:pt x="549275" y="879475"/>
                  <a:pt x="526415" y="910590"/>
                </a:cubicBezTo>
                <a:cubicBezTo>
                  <a:pt x="503555" y="941705"/>
                  <a:pt x="486410" y="950595"/>
                  <a:pt x="469265" y="981710"/>
                </a:cubicBezTo>
                <a:cubicBezTo>
                  <a:pt x="452120" y="1012825"/>
                  <a:pt x="448945" y="1036320"/>
                  <a:pt x="440690" y="1067435"/>
                </a:cubicBezTo>
                <a:cubicBezTo>
                  <a:pt x="432435" y="1098550"/>
                  <a:pt x="429260" y="1109980"/>
                  <a:pt x="426720" y="1138555"/>
                </a:cubicBezTo>
                <a:cubicBezTo>
                  <a:pt x="424180" y="1167130"/>
                  <a:pt x="438150" y="1181100"/>
                  <a:pt x="426720" y="1209675"/>
                </a:cubicBezTo>
                <a:cubicBezTo>
                  <a:pt x="415290" y="1238250"/>
                  <a:pt x="394970" y="1255395"/>
                  <a:pt x="369570" y="1280795"/>
                </a:cubicBezTo>
                <a:cubicBezTo>
                  <a:pt x="344170" y="1306195"/>
                  <a:pt x="323850" y="1312545"/>
                  <a:pt x="298450" y="1337945"/>
                </a:cubicBezTo>
                <a:cubicBezTo>
                  <a:pt x="273050" y="1363345"/>
                  <a:pt x="259080" y="1380490"/>
                  <a:pt x="241935" y="1409065"/>
                </a:cubicBezTo>
                <a:cubicBezTo>
                  <a:pt x="224790" y="1437640"/>
                  <a:pt x="233045" y="1451610"/>
                  <a:pt x="213360" y="1480185"/>
                </a:cubicBezTo>
                <a:cubicBezTo>
                  <a:pt x="193675" y="1508760"/>
                  <a:pt x="170815" y="1537335"/>
                  <a:pt x="142240" y="1551305"/>
                </a:cubicBezTo>
                <a:cubicBezTo>
                  <a:pt x="113665" y="1565275"/>
                  <a:pt x="99695" y="1551305"/>
                  <a:pt x="71120" y="1551305"/>
                </a:cubicBezTo>
                <a:cubicBezTo>
                  <a:pt x="42545" y="1551305"/>
                  <a:pt x="12700" y="1551305"/>
                  <a:pt x="0" y="1551305"/>
                </a:cubicBezTo>
              </a:path>
            </a:pathLst>
          </a:custGeom>
          <a:noFill/>
          <a:ln w="101600">
            <a:solidFill>
              <a:srgbClr val="FF0000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04152" y="3798892"/>
            <a:ext cx="2822893" cy="249299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石油开采量居世界第</a:t>
            </a:r>
            <a:r>
              <a:rPr kumimoji="1"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位，仅次于美国和沙特。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黄金产量居世界第</a:t>
            </a:r>
            <a:r>
              <a:rPr kumimoji="1"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位，仅次于南非。有色金属丰富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7485" y="1116008"/>
            <a:ext cx="8764270" cy="198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俄罗斯自然资源种类齐全，储量丰富。许多资源的储量和产量居世界前列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尤其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矿产资源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（煤</a:t>
            </a:r>
            <a:r>
              <a:rPr lang="zh-CN" altLang="en-US" sz="20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铁</a:t>
            </a:r>
            <a:r>
              <a:rPr lang="zh-CN" altLang="en-US" sz="20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石油</a:t>
            </a:r>
            <a:r>
              <a:rPr lang="zh-CN" altLang="en-US" sz="20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天然气）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森林</a:t>
            </a:r>
            <a:r>
              <a:rPr lang="zh-CN" altLang="en-US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水和水能资源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俄罗斯是资源出口大国，资源总储量的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80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％分布在亚洲部分。</a:t>
            </a:r>
            <a:endParaRPr lang="zh-CN" altLang="en-US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俄罗斯矿产0大大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045" y="3168015"/>
            <a:ext cx="5912485" cy="3600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74625" y="936007"/>
            <a:ext cx="261937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>
                <a:solidFill>
                  <a:schemeClr val="tx1"/>
                </a:solidFill>
                <a:effectLst/>
                <a:latin typeface="+mn-ea"/>
                <a:cs typeface="+mn-ea"/>
              </a:rPr>
              <a:t> 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自然资源</a:t>
            </a:r>
            <a:endParaRPr lang="zh-CN" sz="2800" b="1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pic>
        <p:nvPicPr>
          <p:cNvPr id="5" name="图片 4" descr="俄罗斯森林_副本"/>
          <p:cNvPicPr>
            <a:picLocks noChangeAspect="1"/>
          </p:cNvPicPr>
          <p:nvPr/>
        </p:nvPicPr>
        <p:blipFill>
          <a:blip r:embed="rId3"/>
          <a:srcRect r="11565"/>
          <a:stretch>
            <a:fillRect/>
          </a:stretch>
        </p:blipFill>
        <p:spPr>
          <a:xfrm>
            <a:off x="196850" y="3168015"/>
            <a:ext cx="2754630" cy="3599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74625" y="3168015"/>
            <a:ext cx="232791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亚寒带针叶林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图片 3" descr="a211cceae2628a7a60c7e193b8db3301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082204"/>
            <a:ext cx="4052456" cy="355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4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7800" y="0"/>
            <a:ext cx="8249227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zh-CN" altLang="zh-CN" sz="2400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世界首位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zh-CN" sz="2400" b="1" dirty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zh-CN" sz="2400" b="1" dirty="0">
                <a:ea typeface="微软雅黑" panose="020B0503020204020204" pitchFamily="34" charset="-122"/>
              </a:rPr>
              <a:t>世界上森林资源最丰富的国家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zh-CN" sz="2400" b="1" dirty="0">
                <a:ea typeface="微软雅黑" panose="020B0503020204020204" pitchFamily="34" charset="-122"/>
              </a:rPr>
              <a:t>木材蓄积量占世界1/3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zh-CN" sz="2400" b="1" dirty="0">
                <a:ea typeface="微软雅黑" panose="020B0503020204020204" pitchFamily="34" charset="-122"/>
              </a:rPr>
              <a:t>木材采伐量占世界1/5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zh-CN" sz="2400" b="1" dirty="0">
                <a:ea typeface="微软雅黑" panose="020B0503020204020204" pitchFamily="34" charset="-122"/>
              </a:rPr>
              <a:t>世界上最广阔的亚寒带针叶林带</a:t>
            </a:r>
          </a:p>
        </p:txBody>
      </p:sp>
      <p:sp>
        <p:nvSpPr>
          <p:cNvPr id="204805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71450"/>
            <a:ext cx="2616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rgbClr val="000000"/>
                </a:solidFill>
                <a:ea typeface="微软雅黑" panose="020B0503020204020204" pitchFamily="34" charset="-122"/>
              </a:rPr>
              <a:t>森林资源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211326"/>
            <a:ext cx="448887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23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9" name="Picture 6" descr="俄罗斯地形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" t="6189" r="1962" b="2353"/>
          <a:stretch>
            <a:fillRect/>
          </a:stretch>
        </p:blipFill>
        <p:spPr bwMode="auto">
          <a:xfrm>
            <a:off x="1023938" y="1490663"/>
            <a:ext cx="6119812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ext Box 7"/>
          <p:cNvSpPr/>
          <p:nvPr>
            <p:custDataLst>
              <p:tags r:id="rId2"/>
            </p:custDataLst>
          </p:nvPr>
        </p:nvSpPr>
        <p:spPr>
          <a:xfrm>
            <a:off x="190500" y="5503863"/>
            <a:ext cx="8226425" cy="5984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>
                <a:solidFill>
                  <a:srgbClr val="000000"/>
                </a:solidFill>
                <a:ea typeface="微软雅黑" panose="020B0503020204020204" pitchFamily="34" charset="-122"/>
              </a:rPr>
              <a:t>  </a:t>
            </a:r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淡水资源丰富，居世界第</a:t>
            </a:r>
            <a:r>
              <a:rPr lang="en-US" altLang="zh-CN" sz="2800" b="1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位</a:t>
            </a:r>
            <a:r>
              <a:rPr lang="en-US" altLang="zh-CN" sz="2800" b="1">
                <a:solidFill>
                  <a:srgbClr val="000000"/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水能资源仅次于中国。</a:t>
            </a:r>
          </a:p>
        </p:txBody>
      </p:sp>
      <p:sp>
        <p:nvSpPr>
          <p:cNvPr id="5" name="Rectangle 5"/>
          <p:cNvSpPr/>
          <p:nvPr>
            <p:custDataLst>
              <p:tags r:id="rId3"/>
            </p:custDataLst>
          </p:nvPr>
        </p:nvSpPr>
        <p:spPr>
          <a:xfrm>
            <a:off x="414771" y="597694"/>
            <a:ext cx="8915400" cy="461963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水能资源</a:t>
            </a:r>
            <a:r>
              <a:rPr lang="en-US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（伏尔加河、鄂毕河、叶尼塞河、勒拿河等）</a:t>
            </a:r>
          </a:p>
        </p:txBody>
      </p:sp>
    </p:spTree>
    <p:extLst>
      <p:ext uri="{BB962C8B-B14F-4D97-AF65-F5344CB8AC3E}">
        <p14:creationId xmlns:p14="http://schemas.microsoft.com/office/powerpoint/2010/main" val="268996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俄罗斯人口密度_副本"/>
          <p:cNvPicPr>
            <a:picLocks noChangeAspect="1"/>
          </p:cNvPicPr>
          <p:nvPr/>
        </p:nvPicPr>
        <p:blipFill>
          <a:blip r:embed="rId2"/>
          <a:srcRect b="3537"/>
          <a:stretch>
            <a:fillRect/>
          </a:stretch>
        </p:blipFill>
        <p:spPr>
          <a:xfrm>
            <a:off x="2845435" y="3672205"/>
            <a:ext cx="6093460" cy="311721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8290" y="1115695"/>
            <a:ext cx="8651240" cy="2460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俄罗斯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总人口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1.44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亿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2017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俄罗斯人口呈负增长，下降较快。人口分布不均，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3/4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集中在东欧平原，西伯利亚地区则地广人稀。俄共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190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多个民族，其中俄罗斯人占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77%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，多信仰基督教东正教，官方语言俄语。</a:t>
            </a:r>
            <a:endParaRPr lang="zh-CN" altLang="en-US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002" y="900007"/>
            <a:ext cx="301815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>
                <a:solidFill>
                  <a:schemeClr val="tx1"/>
                </a:solidFill>
                <a:effectLst/>
                <a:latin typeface="+mn-ea"/>
                <a:cs typeface="+mn-ea"/>
              </a:rPr>
              <a:t> 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居民与宗教</a:t>
            </a:r>
            <a:endParaRPr lang="zh-CN" sz="2800" b="1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pic>
        <p:nvPicPr>
          <p:cNvPr id="5" name="图片 4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" y="3672840"/>
            <a:ext cx="2449195" cy="3116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26" name="Object 3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1288" y="693738"/>
          <a:ext cx="811847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r:id="rId10" imgW="3352807" imgH="2011684" progId="Photoshop.Image.9">
                  <p:embed/>
                </p:oleObj>
              </mc:Choice>
              <mc:Fallback>
                <p:oleObj r:id="rId10" imgW="3352807" imgH="2011684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693738"/>
                        <a:ext cx="8118475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27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601" y="858607"/>
            <a:ext cx="271099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+mn-ea"/>
              </a:rPr>
              <a:t>2.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不稳定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的农业</a:t>
            </a:r>
          </a:p>
        </p:txBody>
      </p:sp>
      <p:sp>
        <p:nvSpPr>
          <p:cNvPr id="93187" name="Text Box 8"/>
          <p:cNvSpPr/>
          <p:nvPr>
            <p:custDataLst>
              <p:tags r:id="rId4"/>
            </p:custDataLst>
          </p:nvPr>
        </p:nvSpPr>
        <p:spPr>
          <a:xfrm>
            <a:off x="25400" y="5524500"/>
            <a:ext cx="9123363" cy="461963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b="1" dirty="0">
                <a:solidFill>
                  <a:srgbClr val="000000"/>
                </a:solidFill>
                <a:ea typeface="微软雅黑" panose="020B0503020204020204" pitchFamily="34" charset="-122"/>
              </a:rPr>
              <a:t> 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）主要农业带</a:t>
            </a:r>
            <a:r>
              <a:rPr lang="zh-CN" altLang="zh-CN" sz="24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      </a:t>
            </a:r>
            <a:r>
              <a:rPr lang="zh-CN" altLang="zh-CN" sz="2400" b="1" u="sng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                 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和</a:t>
            </a:r>
            <a:r>
              <a:rPr lang="zh-CN" altLang="zh-CN" sz="2400" b="1" u="sng" dirty="0">
                <a:solidFill>
                  <a:srgbClr val="000000"/>
                </a:solidFill>
                <a:ea typeface="微软雅黑" panose="020B0503020204020204" pitchFamily="34" charset="-122"/>
              </a:rPr>
              <a:t>                  。</a:t>
            </a:r>
          </a:p>
        </p:txBody>
      </p:sp>
      <p:sp>
        <p:nvSpPr>
          <p:cNvPr id="93188" name="Text Box 9"/>
          <p:cNvSpPr/>
          <p:nvPr>
            <p:custDataLst>
              <p:tags r:id="rId5"/>
            </p:custDataLst>
          </p:nvPr>
        </p:nvSpPr>
        <p:spPr>
          <a:xfrm>
            <a:off x="120650" y="5953125"/>
            <a:ext cx="8393113" cy="831850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）主要农作物有</a:t>
            </a:r>
            <a:r>
              <a:rPr lang="zh-CN" altLang="zh-CN" sz="2400" b="1" u="sng" dirty="0">
                <a:solidFill>
                  <a:srgbClr val="000000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、 </a:t>
            </a:r>
            <a:r>
              <a:rPr lang="zh-CN" altLang="zh-CN" sz="2400" b="1" u="sng" dirty="0">
                <a:solidFill>
                  <a:srgbClr val="000000"/>
                </a:solidFill>
                <a:ea typeface="微软雅黑" panose="020B0503020204020204" pitchFamily="34" charset="-122"/>
              </a:rPr>
              <a:t>           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（糖料作物）、马铃薯、向日葵（油料作物）、亚麻等。</a:t>
            </a:r>
          </a:p>
        </p:txBody>
      </p:sp>
      <p:sp>
        <p:nvSpPr>
          <p:cNvPr id="93189" name="Rectangle 2"/>
          <p:cNvSpPr/>
          <p:nvPr>
            <p:custDataLst>
              <p:tags r:id="rId6"/>
            </p:custDataLst>
          </p:nvPr>
        </p:nvSpPr>
        <p:spPr>
          <a:xfrm>
            <a:off x="2714625" y="5440363"/>
            <a:ext cx="1919288" cy="4616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东欧平原</a:t>
            </a:r>
          </a:p>
        </p:txBody>
      </p:sp>
      <p:sp>
        <p:nvSpPr>
          <p:cNvPr id="93190" name="Rectangle 3"/>
          <p:cNvSpPr/>
          <p:nvPr>
            <p:custDataLst>
              <p:tags r:id="rId7"/>
            </p:custDataLst>
          </p:nvPr>
        </p:nvSpPr>
        <p:spPr>
          <a:xfrm>
            <a:off x="4703763" y="5391150"/>
            <a:ext cx="2355850" cy="4616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顿河流域</a:t>
            </a:r>
          </a:p>
        </p:txBody>
      </p:sp>
      <p:sp>
        <p:nvSpPr>
          <p:cNvPr id="93191" name="Rectangle 4"/>
          <p:cNvSpPr/>
          <p:nvPr>
            <p:custDataLst>
              <p:tags r:id="rId8"/>
            </p:custDataLst>
          </p:nvPr>
        </p:nvSpPr>
        <p:spPr>
          <a:xfrm>
            <a:off x="2830513" y="5851525"/>
            <a:ext cx="4229100" cy="4616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小麦 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  </a:t>
            </a:r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 甜菜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</p:spTree>
    <p:extLst>
      <p:ext uri="{BB962C8B-B14F-4D97-AF65-F5344CB8AC3E}">
        <p14:creationId xmlns:p14="http://schemas.microsoft.com/office/powerpoint/2010/main" val="327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animBg="1"/>
      <p:bldP spid="93188" grpId="0" animBg="1"/>
      <p:bldP spid="93189" grpId="0" animBg="1"/>
      <p:bldP spid="93190" grpId="0" animBg="1"/>
      <p:bldP spid="9319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5"/>
          <p:cNvSpPr/>
          <p:nvPr>
            <p:custDataLst>
              <p:tags r:id="rId2"/>
            </p:custDataLst>
          </p:nvPr>
        </p:nvSpPr>
        <p:spPr>
          <a:xfrm>
            <a:off x="835746" y="5172078"/>
            <a:ext cx="1900237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①有利条件：</a:t>
            </a:r>
          </a:p>
        </p:txBody>
      </p:sp>
      <p:sp>
        <p:nvSpPr>
          <p:cNvPr id="94210" name="Text Box 6"/>
          <p:cNvSpPr/>
          <p:nvPr>
            <p:custDataLst>
              <p:tags r:id="rId3"/>
            </p:custDataLst>
          </p:nvPr>
        </p:nvSpPr>
        <p:spPr>
          <a:xfrm>
            <a:off x="103908" y="4686303"/>
            <a:ext cx="40386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000000"/>
                </a:solidFill>
                <a:ea typeface="微软雅黑" panose="020B0503020204020204" pitchFamily="34" charset="-122"/>
              </a:rPr>
              <a:t>（1）俄罗斯农业发展条件</a:t>
            </a:r>
          </a:p>
        </p:txBody>
      </p:sp>
      <p:sp>
        <p:nvSpPr>
          <p:cNvPr id="94211" name="Text Box 7"/>
          <p:cNvSpPr/>
          <p:nvPr>
            <p:custDataLst>
              <p:tags r:id="rId4"/>
            </p:custDataLst>
          </p:nvPr>
        </p:nvSpPr>
        <p:spPr>
          <a:xfrm>
            <a:off x="103908" y="795451"/>
            <a:ext cx="8790710" cy="83099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 农业不稳定，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粮食生产受气候影响，产量不稳定，目前仍</a:t>
            </a:r>
            <a:r>
              <a:rPr lang="zh-CN" altLang="zh-CN" sz="24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需大量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进口。</a:t>
            </a:r>
            <a:r>
              <a:rPr lang="zh-CN" altLang="zh-CN" dirty="0">
                <a:solidFill>
                  <a:srgbClr val="00000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4215" name="矩形 1"/>
          <p:cNvSpPr/>
          <p:nvPr>
            <p:custDataLst>
              <p:tags r:id="rId5"/>
            </p:custDataLst>
          </p:nvPr>
        </p:nvSpPr>
        <p:spPr>
          <a:xfrm>
            <a:off x="2618508" y="5154616"/>
            <a:ext cx="4572000" cy="4619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耕地面积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广大。</a:t>
            </a:r>
          </a:p>
        </p:txBody>
      </p:sp>
      <p:sp>
        <p:nvSpPr>
          <p:cNvPr id="94216" name="矩形 2"/>
          <p:cNvSpPr/>
          <p:nvPr>
            <p:custDataLst>
              <p:tags r:id="rId6"/>
            </p:custDataLst>
          </p:nvPr>
        </p:nvSpPr>
        <p:spPr>
          <a:xfrm>
            <a:off x="835746" y="5784853"/>
            <a:ext cx="1900237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400" b="1">
                <a:solidFill>
                  <a:srgbClr val="000000"/>
                </a:solidFill>
                <a:ea typeface="微软雅黑" panose="020B0503020204020204" pitchFamily="34" charset="-122"/>
              </a:rPr>
              <a:t>②不利条件：</a:t>
            </a:r>
          </a:p>
        </p:txBody>
      </p:sp>
      <p:sp>
        <p:nvSpPr>
          <p:cNvPr id="94217" name="矩形 3"/>
          <p:cNvSpPr/>
          <p:nvPr>
            <p:custDataLst>
              <p:tags r:id="rId7"/>
            </p:custDataLst>
          </p:nvPr>
        </p:nvSpPr>
        <p:spPr>
          <a:xfrm>
            <a:off x="2618508" y="5692778"/>
            <a:ext cx="6629400" cy="8302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最大</a:t>
            </a:r>
            <a:r>
              <a:rPr lang="zh-CN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限制性因素是热量不足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。大部分国土地处高纬，冬季漫长气温偏低，农作物生长期短。</a:t>
            </a:r>
          </a:p>
        </p:txBody>
      </p:sp>
      <p:sp>
        <p:nvSpPr>
          <p:cNvPr id="14" name="Rectangl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87313"/>
            <a:ext cx="271099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+mn-ea"/>
              </a:rPr>
              <a:t>2.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不稳定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的农业</a:t>
            </a:r>
          </a:p>
        </p:txBody>
      </p:sp>
      <p:pic>
        <p:nvPicPr>
          <p:cNvPr id="16" name="图片 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2994"/>
          <a:stretch>
            <a:fillRect/>
          </a:stretch>
        </p:blipFill>
        <p:spPr bwMode="auto">
          <a:xfrm>
            <a:off x="103908" y="1584282"/>
            <a:ext cx="5312963" cy="307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Object 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117400880"/>
              </p:ext>
            </p:extLst>
          </p:nvPr>
        </p:nvGraphicFramePr>
        <p:xfrm>
          <a:off x="5217422" y="1945773"/>
          <a:ext cx="3870878" cy="232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r:id="rId13" imgW="3352807" imgH="2011684" progId="Photoshop.Image.9">
                  <p:embed/>
                </p:oleObj>
              </mc:Choice>
              <mc:Fallback>
                <p:oleObj r:id="rId13" imgW="3352807" imgH="2011684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422" y="1945773"/>
                        <a:ext cx="3870878" cy="2322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47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 fill="hold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 fill="hold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9" grpId="0" animBg="1"/>
      <p:bldP spid="94210" grpId="0" animBg="1"/>
      <p:bldP spid="94211" grpId="0" animBg="1"/>
      <p:bldP spid="94215" grpId="0" animBg="1"/>
      <p:bldP spid="942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2994"/>
          <a:stretch>
            <a:fillRect/>
          </a:stretch>
        </p:blipFill>
        <p:spPr bwMode="auto">
          <a:xfrm>
            <a:off x="-1" y="1411148"/>
            <a:ext cx="5444838" cy="328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Text Box 7"/>
          <p:cNvSpPr/>
          <p:nvPr>
            <p:custDataLst>
              <p:tags r:id="rId3"/>
            </p:custDataLst>
          </p:nvPr>
        </p:nvSpPr>
        <p:spPr>
          <a:xfrm>
            <a:off x="103908" y="795451"/>
            <a:ext cx="8801101" cy="83099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 农业不稳定，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粮食生产受气候影响，产量不稳定，目前仍</a:t>
            </a:r>
            <a:r>
              <a:rPr lang="zh-CN" altLang="zh-CN" sz="24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需大量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进口。</a:t>
            </a:r>
            <a:r>
              <a:rPr lang="zh-CN" altLang="zh-CN" dirty="0">
                <a:solidFill>
                  <a:srgbClr val="00000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4212" name="Text Box 11"/>
          <p:cNvSpPr/>
          <p:nvPr>
            <p:custDataLst>
              <p:tags r:id="rId4"/>
            </p:custDataLst>
          </p:nvPr>
        </p:nvSpPr>
        <p:spPr>
          <a:xfrm>
            <a:off x="335972" y="4681256"/>
            <a:ext cx="81534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000CC"/>
                </a:solidFill>
                <a:ea typeface="微软雅黑" panose="020B0503020204020204" pitchFamily="34" charset="-122"/>
              </a:rPr>
              <a:t>(2)</a:t>
            </a:r>
            <a:r>
              <a:rPr lang="zh-CN" altLang="zh-CN" sz="2400" b="1" dirty="0" smtClean="0">
                <a:solidFill>
                  <a:srgbClr val="0000CC"/>
                </a:solidFill>
                <a:ea typeface="微软雅黑" panose="020B0503020204020204" pitchFamily="34" charset="-122"/>
              </a:rPr>
              <a:t>俄罗斯</a:t>
            </a:r>
            <a:r>
              <a:rPr lang="zh-CN" altLang="zh-CN" sz="2400" b="1" dirty="0">
                <a:solidFill>
                  <a:srgbClr val="0000CC"/>
                </a:solidFill>
                <a:ea typeface="微软雅黑" panose="020B0503020204020204" pitchFamily="34" charset="-122"/>
              </a:rPr>
              <a:t>顿河流域为商品谷物农业的区位因素</a:t>
            </a:r>
          </a:p>
        </p:txBody>
      </p:sp>
      <p:sp>
        <p:nvSpPr>
          <p:cNvPr id="94213" name="Rectangle 12"/>
          <p:cNvSpPr/>
          <p:nvPr>
            <p:custDataLst>
              <p:tags r:id="rId5"/>
            </p:custDataLst>
          </p:nvPr>
        </p:nvSpPr>
        <p:spPr>
          <a:xfrm>
            <a:off x="571500" y="5183480"/>
            <a:ext cx="1765300" cy="5222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>
            <a:spAutoFit/>
          </a:bodyPr>
          <a:lstStyle/>
          <a:p>
            <a:r>
              <a:rPr lang="zh-CN" altLang="zh-CN" sz="2800" b="1">
                <a:solidFill>
                  <a:srgbClr val="FF0000"/>
                </a:solidFill>
                <a:ea typeface="微软雅黑" panose="020B0503020204020204" pitchFamily="34" charset="-122"/>
              </a:rPr>
              <a:t>有利条件：</a:t>
            </a:r>
          </a:p>
        </p:txBody>
      </p:sp>
      <p:sp>
        <p:nvSpPr>
          <p:cNvPr id="94218" name="矩形 4"/>
          <p:cNvSpPr/>
          <p:nvPr>
            <p:custDataLst>
              <p:tags r:id="rId6"/>
            </p:custDataLst>
          </p:nvPr>
        </p:nvSpPr>
        <p:spPr>
          <a:xfrm>
            <a:off x="2286000" y="5132680"/>
            <a:ext cx="6858000" cy="12001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地形平坦，土壤肥沃（黑土）；</a:t>
            </a:r>
            <a:endParaRPr lang="en-US" altLang="zh-CN" sz="24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纬度不高，受大西洋暖湿气流影响，水热较好；</a:t>
            </a:r>
            <a:endParaRPr lang="en-US" altLang="zh-CN" sz="24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灌溉水源充足；地广人稀；工业基础好</a:t>
            </a:r>
            <a:r>
              <a:rPr lang="zh-CN" altLang="zh-CN" sz="2400" dirty="0">
                <a:solidFill>
                  <a:srgbClr val="000000"/>
                </a:solidFill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94219" name="矩形 5"/>
          <p:cNvSpPr/>
          <p:nvPr>
            <p:custDataLst>
              <p:tags r:id="rId7"/>
            </p:custDataLst>
          </p:nvPr>
        </p:nvSpPr>
        <p:spPr>
          <a:xfrm>
            <a:off x="585788" y="6332830"/>
            <a:ext cx="1979612" cy="5222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zh-CN" sz="2800" b="1">
                <a:solidFill>
                  <a:srgbClr val="FF0000"/>
                </a:solidFill>
                <a:ea typeface="微软雅黑" panose="020B0503020204020204" pitchFamily="34" charset="-122"/>
              </a:rPr>
              <a:t>不利条件：</a:t>
            </a:r>
          </a:p>
        </p:txBody>
      </p:sp>
      <p:sp>
        <p:nvSpPr>
          <p:cNvPr id="94220" name="矩形 6"/>
          <p:cNvSpPr/>
          <p:nvPr>
            <p:custDataLst>
              <p:tags r:id="rId8"/>
            </p:custDataLst>
          </p:nvPr>
        </p:nvSpPr>
        <p:spPr>
          <a:xfrm>
            <a:off x="2422525" y="6339180"/>
            <a:ext cx="3262313" cy="4619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zh-CN" sz="2400" b="1">
                <a:solidFill>
                  <a:srgbClr val="000000"/>
                </a:solidFill>
                <a:ea typeface="微软雅黑" panose="020B0503020204020204" pitchFamily="34" charset="-122"/>
              </a:rPr>
              <a:t>纬度较高，热量不足。</a:t>
            </a:r>
          </a:p>
        </p:txBody>
      </p:sp>
      <p:sp>
        <p:nvSpPr>
          <p:cNvPr id="14" name="Rectangle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0" y="87313"/>
            <a:ext cx="271099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+mn-ea"/>
              </a:rPr>
              <a:t>2.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不稳定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的农业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651957708"/>
              </p:ext>
            </p:extLst>
          </p:nvPr>
        </p:nvGraphicFramePr>
        <p:xfrm>
          <a:off x="4957770" y="1811365"/>
          <a:ext cx="4047403" cy="242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r:id="rId13" imgW="3352807" imgH="2011684" progId="Photoshop.Image.9">
                  <p:embed/>
                </p:oleObj>
              </mc:Choice>
              <mc:Fallback>
                <p:oleObj r:id="rId13" imgW="3352807" imgH="2011684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770" y="1811365"/>
                        <a:ext cx="4047403" cy="242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4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 animBg="1"/>
      <p:bldP spid="94218" grpId="0" animBg="1"/>
      <p:bldP spid="94219" grpId="0" animBg="1"/>
      <p:bldP spid="942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0" y="15875"/>
            <a:ext cx="914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世界大多数河流中下游平原都是重要农业区，但西伯利亚三大河流中下游几乎没有农田，为什么？</a:t>
            </a:r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228600" y="1143000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西伯利亚三大河流流入北冰洋，河流中下游气温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低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热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量不足，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多沼泽冻土，所以没有农田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7165950"/>
              </p:ext>
            </p:extLst>
          </p:nvPr>
        </p:nvGraphicFramePr>
        <p:xfrm>
          <a:off x="4831773" y="2585321"/>
          <a:ext cx="4192387" cy="290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r:id="rId5" imgW="3352807" imgH="2011684" progId="Photoshop.Image.9">
                  <p:embed/>
                </p:oleObj>
              </mc:Choice>
              <mc:Fallback>
                <p:oleObj r:id="rId5" imgW="3352807" imgH="2011684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1773" y="2585321"/>
                        <a:ext cx="4192387" cy="2901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b="2994"/>
          <a:stretch>
            <a:fillRect/>
          </a:stretch>
        </p:blipFill>
        <p:spPr bwMode="auto">
          <a:xfrm>
            <a:off x="51955" y="2585321"/>
            <a:ext cx="4779818" cy="328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 descr="7"/>
          <p:cNvSpPr/>
          <p:nvPr/>
        </p:nvSpPr>
        <p:spPr>
          <a:xfrm>
            <a:off x="173991" y="3275965"/>
            <a:ext cx="8765540" cy="348805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3990" y="1670685"/>
            <a:ext cx="8752840" cy="1512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俄罗斯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工业发达，</a:t>
            </a:r>
            <a:r>
              <a:rPr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核工业和航空航天业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占世界重要地位。工业基础雄厚，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工业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部门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齐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全，</a:t>
            </a:r>
            <a:r>
              <a:rPr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重工业为主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机械、钢铁、冶金、石油、天然气、煤炭、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木材加工</a:t>
            </a: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等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4286" y="904240"/>
            <a:ext cx="3285887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2400" b="1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雄厚的</a:t>
            </a:r>
            <a:r>
              <a:rPr 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工业</a:t>
            </a:r>
            <a:endParaRPr lang="zh-CN" sz="2800" b="1" dirty="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图片 4" descr="18579896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0"/>
            <a:ext cx="67516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47" name="图片 5" descr="1319163444_2979460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Text Box 3"/>
          <p:cNvSpPr/>
          <p:nvPr>
            <p:custDataLst>
              <p:tags r:id="rId3"/>
            </p:custDataLst>
          </p:nvPr>
        </p:nvSpPr>
        <p:spPr>
          <a:xfrm>
            <a:off x="101600" y="549275"/>
            <a:ext cx="677863" cy="43084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a typeface="微软雅黑" panose="020B0503020204020204" pitchFamily="34" charset="-122"/>
              </a:rPr>
              <a:t>俄罗斯和平号空间站</a:t>
            </a:r>
          </a:p>
        </p:txBody>
      </p:sp>
    </p:spTree>
    <p:extLst>
      <p:ext uri="{BB962C8B-B14F-4D97-AF65-F5344CB8AC3E}">
        <p14:creationId xmlns:p14="http://schemas.microsoft.com/office/powerpoint/2010/main" val="1480985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210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14" name="Group 6"/>
          <p:cNvGrpSpPr>
            <a:grpSpLocks/>
          </p:cNvGrpSpPr>
          <p:nvPr/>
        </p:nvGrpSpPr>
        <p:grpSpPr bwMode="auto">
          <a:xfrm>
            <a:off x="0" y="-20638"/>
            <a:ext cx="9180513" cy="6907213"/>
            <a:chOff x="0" y="0"/>
            <a:chExt cx="5806" cy="4355"/>
          </a:xfrm>
        </p:grpSpPr>
        <p:pic>
          <p:nvPicPr>
            <p:cNvPr id="166915" name="Picture 4" descr="圣彼得堡市政厅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06" cy="4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6916" name="Rectangle 5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946" y="227"/>
              <a:ext cx="169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ea typeface="微软雅黑" panose="020B0503020204020204" pitchFamily="34" charset="-122"/>
                </a:rPr>
                <a:t>圣彼得堡市政厅</a:t>
              </a:r>
            </a:p>
          </p:txBody>
        </p:sp>
      </p:grpSp>
      <p:grpSp>
        <p:nvGrpSpPr>
          <p:cNvPr id="166917" name="Group 12"/>
          <p:cNvGrpSpPr>
            <a:grpSpLocks/>
          </p:cNvGrpSpPr>
          <p:nvPr/>
        </p:nvGrpSpPr>
        <p:grpSpPr bwMode="auto">
          <a:xfrm>
            <a:off x="106363" y="0"/>
            <a:ext cx="9037637" cy="6911975"/>
            <a:chOff x="0" y="0"/>
            <a:chExt cx="5806" cy="4354"/>
          </a:xfrm>
        </p:grpSpPr>
        <p:pic>
          <p:nvPicPr>
            <p:cNvPr id="166918" name="Picture 10" descr="圣彼得堡的彼得夏宫2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06" cy="4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0" name="Rectangle 11"/>
            <p:cNvSpPr/>
            <p:nvPr>
              <p:custDataLst>
                <p:tags r:id="rId6"/>
              </p:custDataLst>
            </p:nvPr>
          </p:nvSpPr>
          <p:spPr>
            <a:xfrm>
              <a:off x="3357" y="3901"/>
              <a:ext cx="2433" cy="330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rgbClr val="FFFF00"/>
                  </a:solidFill>
                  <a:ea typeface="微软雅黑" panose="020B0503020204020204" pitchFamily="34" charset="-122"/>
                </a:rPr>
                <a:t>圣彼得堡</a:t>
              </a:r>
              <a:r>
                <a:rPr lang="en-US" altLang="zh-CN" sz="2800" b="1">
                  <a:solidFill>
                    <a:srgbClr val="FFFF00"/>
                  </a:solidFill>
                  <a:ea typeface="微软雅黑" panose="020B0503020204020204" pitchFamily="34" charset="-122"/>
                </a:rPr>
                <a:t>——</a:t>
              </a:r>
              <a:r>
                <a:rPr lang="zh-CN" altLang="en-US" sz="2800" b="1">
                  <a:solidFill>
                    <a:srgbClr val="FFFF00"/>
                  </a:solidFill>
                  <a:ea typeface="微软雅黑" panose="020B0503020204020204" pitchFamily="34" charset="-122"/>
                </a:rPr>
                <a:t>彼得夏宫</a:t>
              </a:r>
            </a:p>
          </p:txBody>
        </p:sp>
      </p:grpSp>
      <p:grpSp>
        <p:nvGrpSpPr>
          <p:cNvPr id="166920" name="Group 15"/>
          <p:cNvGrpSpPr>
            <a:grpSpLocks/>
          </p:cNvGrpSpPr>
          <p:nvPr/>
        </p:nvGrpSpPr>
        <p:grpSpPr bwMode="auto">
          <a:xfrm>
            <a:off x="0" y="0"/>
            <a:ext cx="9180513" cy="6911975"/>
            <a:chOff x="0" y="0"/>
            <a:chExt cx="5806" cy="4354"/>
          </a:xfrm>
        </p:grpSpPr>
        <p:pic>
          <p:nvPicPr>
            <p:cNvPr id="166921" name="Picture 13" descr="圣彼得堡-喀山大教堂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06" cy="4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6922" name="Rectangle 1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91" y="181"/>
              <a:ext cx="222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rgbClr val="FFFF00"/>
                  </a:solidFill>
                  <a:ea typeface="微软雅黑" panose="020B0503020204020204" pitchFamily="34" charset="-122"/>
                </a:rPr>
                <a:t>圣彼得堡</a:t>
              </a:r>
              <a:r>
                <a:rPr lang="en-US" altLang="zh-CN" sz="2800" b="1">
                  <a:solidFill>
                    <a:srgbClr val="FFFF00"/>
                  </a:solidFill>
                  <a:ea typeface="微软雅黑" panose="020B0503020204020204" pitchFamily="34" charset="-122"/>
                </a:rPr>
                <a:t>-</a:t>
              </a:r>
              <a:r>
                <a:rPr lang="zh-CN" altLang="en-US" sz="2800" b="1">
                  <a:solidFill>
                    <a:srgbClr val="FFFF00"/>
                  </a:solidFill>
                  <a:ea typeface="微软雅黑" panose="020B0503020204020204" pitchFamily="34" charset="-122"/>
                </a:rPr>
                <a:t>喀山大教堂</a:t>
              </a:r>
            </a:p>
          </p:txBody>
        </p:sp>
      </p:grpSp>
      <p:grpSp>
        <p:nvGrpSpPr>
          <p:cNvPr id="166923" name="Group 19"/>
          <p:cNvGrpSpPr>
            <a:grpSpLocks/>
          </p:cNvGrpSpPr>
          <p:nvPr/>
        </p:nvGrpSpPr>
        <p:grpSpPr bwMode="auto">
          <a:xfrm>
            <a:off x="-36513" y="-47625"/>
            <a:ext cx="9180513" cy="6905625"/>
            <a:chOff x="0" y="0"/>
            <a:chExt cx="5806" cy="4354"/>
          </a:xfrm>
        </p:grpSpPr>
        <p:pic>
          <p:nvPicPr>
            <p:cNvPr id="166924" name="Picture 17" descr="圣彼得堡2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06" cy="4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6925" name="Rectangle 18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202" y="3617"/>
              <a:ext cx="1536" cy="601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800" b="1">
                  <a:solidFill>
                    <a:srgbClr val="FF0000"/>
                  </a:solidFill>
                  <a:ea typeface="微软雅黑" panose="020B0503020204020204" pitchFamily="34" charset="-122"/>
                </a:rPr>
                <a:t>圣彼得堡</a:t>
              </a:r>
              <a:r>
                <a:rPr lang="en-US" altLang="zh-CN" sz="2800" b="1">
                  <a:solidFill>
                    <a:srgbClr val="FF0000"/>
                  </a:solidFill>
                  <a:ea typeface="微软雅黑" panose="020B0503020204020204" pitchFamily="34" charset="-122"/>
                </a:rPr>
                <a:t>-</a:t>
              </a:r>
              <a:r>
                <a:rPr lang="zh-CN" altLang="en-US" sz="2800" b="1">
                  <a:solidFill>
                    <a:srgbClr val="FF0000"/>
                  </a:solidFill>
                  <a:ea typeface="微软雅黑" panose="020B0503020204020204" pitchFamily="34" charset="-122"/>
                </a:rPr>
                <a:t>滴血大教堂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36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6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d12170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3649663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0" name="Text Box 3"/>
          <p:cNvSpPr/>
          <p:nvPr>
            <p:custDataLst>
              <p:tags r:id="rId2"/>
            </p:custDataLst>
          </p:nvPr>
        </p:nvSpPr>
        <p:spPr>
          <a:xfrm>
            <a:off x="152400" y="2590800"/>
            <a:ext cx="3962400" cy="8302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  <a:ea typeface="微软雅黑" panose="020B0503020204020204" pitchFamily="34" charset="-122"/>
              </a:rPr>
              <a:t>1954</a:t>
            </a:r>
            <a:r>
              <a:rPr lang="zh-CN" altLang="en-US" sz="2400" b="1">
                <a:solidFill>
                  <a:srgbClr val="0000FF"/>
                </a:solidFill>
                <a:ea typeface="微软雅黑" panose="020B0503020204020204" pitchFamily="34" charset="-122"/>
              </a:rPr>
              <a:t>年，在卡卢加州奥布宁斯克城建成世界首座核电站</a:t>
            </a:r>
            <a:r>
              <a:rPr lang="zh-CN" altLang="en-US">
                <a:solidFill>
                  <a:srgbClr val="800000"/>
                </a:solidFill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11972" name="Picture 4" descr="040930094724z040928843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0"/>
            <a:ext cx="23241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 Box 5"/>
          <p:cNvSpPr/>
          <p:nvPr>
            <p:custDataLst>
              <p:tags r:id="rId4"/>
            </p:custDataLst>
          </p:nvPr>
        </p:nvSpPr>
        <p:spPr>
          <a:xfrm>
            <a:off x="3810000" y="3789363"/>
            <a:ext cx="5105400" cy="8302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  <a:ea typeface="微软雅黑" panose="020B0503020204020204" pitchFamily="34" charset="-122"/>
              </a:rPr>
              <a:t>    1985</a:t>
            </a:r>
            <a:r>
              <a:rPr lang="zh-CN" altLang="en-US" sz="2400" b="1">
                <a:solidFill>
                  <a:srgbClr val="0000FF"/>
                </a:solidFill>
                <a:ea typeface="微软雅黑" panose="020B0503020204020204" pitchFamily="34" charset="-122"/>
              </a:rPr>
              <a:t>年，齐奥尔柯夫斯基提出液体燃料可用于火箭推进</a:t>
            </a:r>
          </a:p>
        </p:txBody>
      </p:sp>
      <p:pic>
        <p:nvPicPr>
          <p:cNvPr id="211974" name="Picture 6" descr="wkiimdyc18511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28479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/>
          <p:nvPr>
            <p:custDataLst>
              <p:tags r:id="rId6"/>
            </p:custDataLst>
          </p:nvPr>
        </p:nvSpPr>
        <p:spPr>
          <a:xfrm>
            <a:off x="77788" y="6302375"/>
            <a:ext cx="5319712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  <a:ea typeface="微软雅黑" panose="020B0503020204020204" pitchFamily="34" charset="-122"/>
              </a:rPr>
              <a:t>1957</a:t>
            </a:r>
            <a:r>
              <a:rPr lang="zh-CN" altLang="en-US" sz="2400" b="1">
                <a:solidFill>
                  <a:srgbClr val="0000FF"/>
                </a:solidFill>
                <a:ea typeface="微软雅黑" panose="020B0503020204020204" pitchFamily="34" charset="-122"/>
              </a:rPr>
              <a:t>年，世界上第一颗人造地球卫星</a:t>
            </a:r>
            <a:r>
              <a:rPr lang="zh-CN" altLang="en-US">
                <a:solidFill>
                  <a:srgbClr val="FFFF66"/>
                </a:solidFill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11976" name="Picture 8" descr="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0" y="4711700"/>
            <a:ext cx="252095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977" name="Picture 9" descr="Gagalin-4_jp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76200"/>
            <a:ext cx="1695450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7" name="Text Box 10"/>
          <p:cNvSpPr/>
          <p:nvPr>
            <p:custDataLst>
              <p:tags r:id="rId9"/>
            </p:custDataLst>
          </p:nvPr>
        </p:nvSpPr>
        <p:spPr>
          <a:xfrm>
            <a:off x="6934200" y="2362200"/>
            <a:ext cx="2085975" cy="12001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  <a:ea typeface="微软雅黑" panose="020B0503020204020204" pitchFamily="34" charset="-122"/>
              </a:rPr>
              <a:t>    1961</a:t>
            </a:r>
            <a:r>
              <a:rPr lang="zh-CN" altLang="en-US" sz="2400" b="1">
                <a:solidFill>
                  <a:srgbClr val="0000FF"/>
                </a:solidFill>
                <a:ea typeface="微软雅黑" panose="020B0503020204020204" pitchFamily="34" charset="-122"/>
              </a:rPr>
              <a:t>年，加加林第一次环绕太空飞行</a:t>
            </a:r>
          </a:p>
        </p:txBody>
      </p:sp>
    </p:spTree>
    <p:extLst>
      <p:ext uri="{BB962C8B-B14F-4D97-AF65-F5344CB8AC3E}">
        <p14:creationId xmlns:p14="http://schemas.microsoft.com/office/powerpoint/2010/main" val="16648345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21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 fill="hold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 fill="hold"/>
                                        <p:tgtEl>
                                          <p:spTgt spid="21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 fill="hold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 fill="hold"/>
                                        <p:tgtEl>
                                          <p:spTgt spid="21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 fill="hold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 fill="hold"/>
                                        <p:tgtEl>
                                          <p:spTgt spid="21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 fill="hold"/>
                                        <p:tgtEl>
                                          <p:spTgt spid="21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 fill="hold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animBg="1"/>
      <p:bldP spid="99332" grpId="0" animBg="1"/>
      <p:bldP spid="99334" grpId="0" animBg="1"/>
      <p:bldP spid="993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4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57200" y="76200"/>
          <a:ext cx="8077200" cy="493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20" imgW="8457143" imgH="5714286" progId="Paint.Picture">
                  <p:embed/>
                </p:oleObj>
              </mc:Choice>
              <mc:Fallback>
                <p:oleObj r:id="rId20" imgW="8457143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lum bright="-60000" contrast="8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2" t="2667" r="2684"/>
                      <a:stretch>
                        <a:fillRect/>
                      </a:stretch>
                    </p:blipFill>
                    <p:spPr bwMode="auto">
                      <a:xfrm>
                        <a:off x="457200" y="76200"/>
                        <a:ext cx="8077200" cy="4938713"/>
                      </a:xfrm>
                      <a:prstGeom prst="rect">
                        <a:avLst/>
                      </a:prstGeom>
                      <a:noFill/>
                      <a:ln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4" name="Oval 3"/>
          <p:cNvSpPr/>
          <p:nvPr>
            <p:custDataLst>
              <p:tags r:id="rId3"/>
            </p:custDataLst>
          </p:nvPr>
        </p:nvSpPr>
        <p:spPr>
          <a:xfrm>
            <a:off x="1828800" y="1219200"/>
            <a:ext cx="609600" cy="533400"/>
          </a:xfrm>
          <a:prstGeom prst="ellipse">
            <a:avLst/>
          </a:prstGeom>
          <a:solidFill>
            <a:srgbClr val="66FF33">
              <a:alpha val="50195"/>
            </a:srgbClr>
          </a:solidFill>
          <a:ln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5235" name="Oval 4"/>
          <p:cNvSpPr/>
          <p:nvPr>
            <p:custDataLst>
              <p:tags r:id="rId4"/>
            </p:custDataLst>
          </p:nvPr>
        </p:nvSpPr>
        <p:spPr>
          <a:xfrm>
            <a:off x="1295400" y="1752600"/>
            <a:ext cx="685800" cy="685800"/>
          </a:xfrm>
          <a:prstGeom prst="ellipse">
            <a:avLst/>
          </a:prstGeom>
          <a:solidFill>
            <a:srgbClr val="66FF33">
              <a:alpha val="50195"/>
            </a:srgbClr>
          </a:solidFill>
          <a:ln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5236" name="Oval 5"/>
          <p:cNvSpPr/>
          <p:nvPr>
            <p:custDataLst>
              <p:tags r:id="rId5"/>
            </p:custDataLst>
          </p:nvPr>
        </p:nvSpPr>
        <p:spPr>
          <a:xfrm>
            <a:off x="2362200" y="2362200"/>
            <a:ext cx="838200" cy="609600"/>
          </a:xfrm>
          <a:prstGeom prst="ellipse">
            <a:avLst/>
          </a:prstGeom>
          <a:solidFill>
            <a:srgbClr val="66FF33">
              <a:alpha val="50195"/>
            </a:srgbClr>
          </a:solidFill>
          <a:ln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5237" name="Oval 6"/>
          <p:cNvSpPr/>
          <p:nvPr>
            <p:custDataLst>
              <p:tags r:id="rId6"/>
            </p:custDataLst>
          </p:nvPr>
        </p:nvSpPr>
        <p:spPr>
          <a:xfrm>
            <a:off x="3733800" y="3124200"/>
            <a:ext cx="762000" cy="609600"/>
          </a:xfrm>
          <a:prstGeom prst="ellipse">
            <a:avLst/>
          </a:prstGeom>
          <a:solidFill>
            <a:srgbClr val="66FF33">
              <a:alpha val="50195"/>
            </a:srgbClr>
          </a:solidFill>
          <a:ln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207879" name="Group 7"/>
          <p:cNvGrpSpPr>
            <a:grpSpLocks/>
          </p:cNvGrpSpPr>
          <p:nvPr/>
        </p:nvGrpSpPr>
        <p:grpSpPr bwMode="auto">
          <a:xfrm>
            <a:off x="1295400" y="1981200"/>
            <a:ext cx="3048000" cy="1752600"/>
            <a:chOff x="0" y="0"/>
            <a:chExt cx="1920" cy="1104"/>
          </a:xfrm>
        </p:grpSpPr>
        <p:sp>
          <p:nvSpPr>
            <p:cNvPr id="207880" name="Oval 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776" y="960"/>
              <a:ext cx="144" cy="144"/>
            </a:xfrm>
            <a:prstGeom prst="ellipse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07881" name="Oval 9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392" y="288"/>
              <a:ext cx="144" cy="144"/>
            </a:xfrm>
            <a:prstGeom prst="ellipse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07882" name="Oval 10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0" y="0"/>
              <a:ext cx="144" cy="144"/>
            </a:xfrm>
            <a:prstGeom prst="ellipse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95242" name="Rectangle 11"/>
          <p:cNvSpPr/>
          <p:nvPr>
            <p:custDataLst>
              <p:tags r:id="rId7"/>
            </p:custDataLst>
          </p:nvPr>
        </p:nvSpPr>
        <p:spPr>
          <a:xfrm>
            <a:off x="0" y="5562600"/>
            <a:ext cx="9144000" cy="1082675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3、四大工业区：</a:t>
            </a: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     圣彼得堡、莫斯科、乌拉尔、新西伯利亚</a:t>
            </a:r>
          </a:p>
        </p:txBody>
      </p:sp>
      <p:sp>
        <p:nvSpPr>
          <p:cNvPr id="95243" name="Text Box 39"/>
          <p:cNvSpPr/>
          <p:nvPr>
            <p:custDataLst>
              <p:tags r:id="rId8"/>
            </p:custDataLst>
          </p:nvPr>
        </p:nvSpPr>
        <p:spPr>
          <a:xfrm>
            <a:off x="3851563" y="150018"/>
            <a:ext cx="2265363" cy="461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1、重工业为主</a:t>
            </a:r>
          </a:p>
        </p:txBody>
      </p:sp>
      <p:sp>
        <p:nvSpPr>
          <p:cNvPr id="95244" name="Rectangle 14"/>
          <p:cNvSpPr/>
          <p:nvPr>
            <p:custDataLst>
              <p:tags r:id="rId9"/>
            </p:custDataLst>
          </p:nvPr>
        </p:nvSpPr>
        <p:spPr>
          <a:xfrm>
            <a:off x="0" y="4343400"/>
            <a:ext cx="9144000" cy="1082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2、工业发展的基础：</a:t>
            </a:r>
            <a:r>
              <a:rPr lang="zh-CN" altLang="en-US" sz="2800" b="1">
                <a:ea typeface="微软雅黑" panose="020B0503020204020204" pitchFamily="34" charset="-122"/>
              </a:rPr>
              <a:t>丰富的自然资源（矿产：</a:t>
            </a: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种类齐全，储量大，自给程度高</a:t>
            </a:r>
            <a:r>
              <a:rPr lang="zh-CN" altLang="en-US" sz="2800" b="1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5245" name="Rectangle 15"/>
          <p:cNvSpPr/>
          <p:nvPr>
            <p:custDataLst>
              <p:tags r:id="rId10"/>
            </p:custDataLst>
          </p:nvPr>
        </p:nvSpPr>
        <p:spPr>
          <a:xfrm>
            <a:off x="0" y="1066800"/>
            <a:ext cx="1606550" cy="519113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圣彼得堡</a:t>
            </a:r>
          </a:p>
        </p:txBody>
      </p:sp>
      <p:sp>
        <p:nvSpPr>
          <p:cNvPr id="95246" name="Rectangle 16"/>
          <p:cNvSpPr/>
          <p:nvPr>
            <p:custDataLst>
              <p:tags r:id="rId11"/>
            </p:custDataLst>
          </p:nvPr>
        </p:nvSpPr>
        <p:spPr>
          <a:xfrm>
            <a:off x="0" y="1828800"/>
            <a:ext cx="1331913" cy="519113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莫斯科</a:t>
            </a:r>
          </a:p>
        </p:txBody>
      </p:sp>
      <p:sp>
        <p:nvSpPr>
          <p:cNvPr id="95247" name="Rectangle 17"/>
          <p:cNvSpPr/>
          <p:nvPr>
            <p:custDataLst>
              <p:tags r:id="rId12"/>
            </p:custDataLst>
          </p:nvPr>
        </p:nvSpPr>
        <p:spPr>
          <a:xfrm>
            <a:off x="1763713" y="3054350"/>
            <a:ext cx="1549400" cy="519113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乌拉尔</a:t>
            </a:r>
          </a:p>
        </p:txBody>
      </p:sp>
      <p:sp>
        <p:nvSpPr>
          <p:cNvPr id="95248" name="Rectangle 18"/>
          <p:cNvSpPr/>
          <p:nvPr>
            <p:custDataLst>
              <p:tags r:id="rId13"/>
            </p:custDataLst>
          </p:nvPr>
        </p:nvSpPr>
        <p:spPr>
          <a:xfrm>
            <a:off x="2843213" y="3733800"/>
            <a:ext cx="2243137" cy="519113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新西伯利亚</a:t>
            </a:r>
          </a:p>
        </p:txBody>
      </p:sp>
      <p:sp>
        <p:nvSpPr>
          <p:cNvPr id="95249" name="Text Box 19"/>
          <p:cNvSpPr/>
          <p:nvPr>
            <p:custDataLst>
              <p:tags r:id="rId14"/>
            </p:custDataLst>
          </p:nvPr>
        </p:nvSpPr>
        <p:spPr>
          <a:xfrm>
            <a:off x="4629150" y="5083175"/>
            <a:ext cx="4032250" cy="955675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矿产资源丰富,交通便利,市场广阔</a:t>
            </a:r>
            <a:endParaRPr lang="en-US" altLang="zh-CN" sz="2800" b="1">
              <a:solidFill>
                <a:srgbClr val="0000FF"/>
              </a:solidFill>
              <a:ea typeface="微软雅黑" panose="020B0503020204020204" pitchFamily="34" charset="-122"/>
            </a:endParaRPr>
          </a:p>
        </p:txBody>
      </p:sp>
      <p:sp>
        <p:nvSpPr>
          <p:cNvPr id="95250" name="Rectangle 20"/>
          <p:cNvSpPr/>
          <p:nvPr>
            <p:custDataLst>
              <p:tags r:id="rId15"/>
            </p:custDataLst>
          </p:nvPr>
        </p:nvSpPr>
        <p:spPr>
          <a:xfrm>
            <a:off x="2562225" y="5624513"/>
            <a:ext cx="211455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ea typeface="微软雅黑" panose="020B0503020204020204" pitchFamily="34" charset="-122"/>
              </a:rPr>
              <a:t>有利区位条件: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9043" y="63990"/>
            <a:ext cx="3026114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2400" b="1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雄厚的</a:t>
            </a:r>
            <a:r>
              <a:rPr 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工业</a:t>
            </a:r>
            <a:endParaRPr lang="zh-CN" sz="2800" b="1" dirty="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44429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9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 fill="hold"/>
                                        <p:tgtEl>
                                          <p:spTgt spid="9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 fill="hold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 fill="hold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 fill="hold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 fill="hold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 fill="hold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 fill="hold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 fill="hold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 fill="hold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 fill="hold"/>
                                        <p:tgtEl>
                                          <p:spTgt spid="9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 fill="hold"/>
                                        <p:tgtEl>
                                          <p:spTgt spid="95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 fill="hold"/>
                                        <p:tgtEl>
                                          <p:spTgt spid="95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nimBg="1"/>
      <p:bldP spid="95235" grpId="0" animBg="1"/>
      <p:bldP spid="95236" grpId="0" animBg="1"/>
      <p:bldP spid="95237" grpId="0" animBg="1"/>
      <p:bldP spid="95242" grpId="0" animBg="1"/>
      <p:bldP spid="95243" grpId="0" animBg="1"/>
      <p:bldP spid="95244" grpId="0" animBg="1"/>
      <p:bldP spid="95245" grpId="0" animBg="1"/>
      <p:bldP spid="95246" grpId="0" animBg="1"/>
      <p:bldP spid="95247" grpId="0" animBg="1"/>
      <p:bldP spid="95248" grpId="0" animBg="1"/>
      <p:bldP spid="95249" grpId="0" animBg="1"/>
      <p:bldP spid="9525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994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57200" y="66675"/>
          <a:ext cx="8077200" cy="493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r:id="rId15" imgW="8457143" imgH="5714286" progId="Paint.Picture">
                  <p:embed/>
                </p:oleObj>
              </mc:Choice>
              <mc:Fallback>
                <p:oleObj r:id="rId15" imgW="8457143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60000" contrast="8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2" t="2667" r="2684"/>
                      <a:stretch>
                        <a:fillRect/>
                      </a:stretch>
                    </p:blipFill>
                    <p:spPr bwMode="auto">
                      <a:xfrm>
                        <a:off x="457200" y="66675"/>
                        <a:ext cx="8077200" cy="4938713"/>
                      </a:xfrm>
                      <a:prstGeom prst="rect">
                        <a:avLst/>
                      </a:prstGeom>
                      <a:noFill/>
                      <a:ln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2995" name="Group 3"/>
          <p:cNvGrpSpPr>
            <a:grpSpLocks/>
          </p:cNvGrpSpPr>
          <p:nvPr/>
        </p:nvGrpSpPr>
        <p:grpSpPr bwMode="auto">
          <a:xfrm>
            <a:off x="1295400" y="1219200"/>
            <a:ext cx="1143000" cy="1219200"/>
            <a:chOff x="0" y="0"/>
            <a:chExt cx="720" cy="768"/>
          </a:xfrm>
        </p:grpSpPr>
        <p:sp>
          <p:nvSpPr>
            <p:cNvPr id="100355" name="Oval 4"/>
            <p:cNvSpPr/>
            <p:nvPr>
              <p:custDataLst>
                <p:tags r:id="rId12"/>
              </p:custDataLst>
            </p:nvPr>
          </p:nvSpPr>
          <p:spPr>
            <a:xfrm>
              <a:off x="336" y="0"/>
              <a:ext cx="384" cy="336"/>
            </a:xfrm>
            <a:prstGeom prst="ellipse">
              <a:avLst/>
            </a:prstGeom>
            <a:solidFill>
              <a:srgbClr val="66FF33">
                <a:alpha val="50195"/>
              </a:srgbClr>
            </a:solidFill>
            <a:ln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00356" name="Oval 5"/>
            <p:cNvSpPr/>
            <p:nvPr>
              <p:custDataLst>
                <p:tags r:id="rId13"/>
              </p:custDataLst>
            </p:nvPr>
          </p:nvSpPr>
          <p:spPr>
            <a:xfrm>
              <a:off x="0" y="336"/>
              <a:ext cx="432" cy="432"/>
            </a:xfrm>
            <a:prstGeom prst="ellipse">
              <a:avLst/>
            </a:prstGeom>
            <a:solidFill>
              <a:srgbClr val="66FF33">
                <a:alpha val="50195"/>
              </a:srgbClr>
            </a:solidFill>
            <a:ln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00357" name="Oval 6"/>
          <p:cNvSpPr/>
          <p:nvPr>
            <p:custDataLst>
              <p:tags r:id="rId3"/>
            </p:custDataLst>
          </p:nvPr>
        </p:nvSpPr>
        <p:spPr>
          <a:xfrm>
            <a:off x="2362200" y="2362200"/>
            <a:ext cx="838200" cy="609600"/>
          </a:xfrm>
          <a:prstGeom prst="ellipse">
            <a:avLst/>
          </a:prstGeom>
          <a:solidFill>
            <a:srgbClr val="66FF33">
              <a:alpha val="50195"/>
            </a:srgbClr>
          </a:solidFill>
          <a:ln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0358" name="Oval 7"/>
          <p:cNvSpPr/>
          <p:nvPr>
            <p:custDataLst>
              <p:tags r:id="rId4"/>
            </p:custDataLst>
          </p:nvPr>
        </p:nvSpPr>
        <p:spPr>
          <a:xfrm>
            <a:off x="3733800" y="3124200"/>
            <a:ext cx="762000" cy="609600"/>
          </a:xfrm>
          <a:prstGeom prst="ellipse">
            <a:avLst/>
          </a:prstGeom>
          <a:solidFill>
            <a:srgbClr val="66FF33">
              <a:alpha val="50195"/>
            </a:srgbClr>
          </a:solidFill>
          <a:ln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3000" name="Oval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4800" y="3505200"/>
            <a:ext cx="228600" cy="228600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3001" name="Oval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05200" y="2438400"/>
            <a:ext cx="228600" cy="228600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3002" name="Oval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95400" y="1981200"/>
            <a:ext cx="228600" cy="228600"/>
          </a:xfrm>
          <a:prstGeom prst="ellipse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3003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4800" y="5022850"/>
            <a:ext cx="8610600" cy="1169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4、工业布局趋向：</a:t>
            </a:r>
            <a:endParaRPr lang="en-US" altLang="zh-CN" sz="2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endParaRPr lang="zh-CN" altLang="en-US" sz="2800" b="1">
              <a:ea typeface="微软雅黑" panose="020B0503020204020204" pitchFamily="34" charset="-122"/>
            </a:endParaRPr>
          </a:p>
        </p:txBody>
      </p:sp>
      <p:sp>
        <p:nvSpPr>
          <p:cNvPr id="100363" name="Rectangle 12"/>
          <p:cNvSpPr/>
          <p:nvPr>
            <p:custDataLst>
              <p:tags r:id="rId9"/>
            </p:custDataLst>
          </p:nvPr>
        </p:nvSpPr>
        <p:spPr>
          <a:xfrm>
            <a:off x="3492500" y="5046663"/>
            <a:ext cx="4192588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由西向东</a:t>
            </a:r>
            <a:r>
              <a:rPr lang="en-US" altLang="zh-CN" sz="2800" b="1">
                <a:solidFill>
                  <a:srgbClr val="0000FF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东部大开发</a:t>
            </a:r>
          </a:p>
        </p:txBody>
      </p:sp>
      <p:sp>
        <p:nvSpPr>
          <p:cNvPr id="100364" name="Rectangle 13"/>
          <p:cNvSpPr/>
          <p:nvPr>
            <p:custDataLst>
              <p:tags r:id="rId10"/>
            </p:custDataLst>
          </p:nvPr>
        </p:nvSpPr>
        <p:spPr>
          <a:xfrm>
            <a:off x="1220788" y="5724525"/>
            <a:ext cx="7018337" cy="5222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东部亚洲部分地广人稀，有丰富的自然资源</a:t>
            </a:r>
          </a:p>
        </p:txBody>
      </p:sp>
      <p:sp>
        <p:nvSpPr>
          <p:cNvPr id="100365" name="矩形 1"/>
          <p:cNvSpPr/>
          <p:nvPr>
            <p:custDataLst>
              <p:tags r:id="rId11"/>
            </p:custDataLst>
          </p:nvPr>
        </p:nvSpPr>
        <p:spPr>
          <a:xfrm>
            <a:off x="254000" y="5673725"/>
            <a:ext cx="1266825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原因：</a:t>
            </a:r>
          </a:p>
        </p:txBody>
      </p:sp>
    </p:spTree>
    <p:extLst>
      <p:ext uri="{BB962C8B-B14F-4D97-AF65-F5344CB8AC3E}">
        <p14:creationId xmlns:p14="http://schemas.microsoft.com/office/powerpoint/2010/main" val="1646072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10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10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 fill="hold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63" grpId="0" animBg="1"/>
      <p:bldP spid="100364" grpId="0" animBg="1"/>
      <p:bldP spid="10036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图片 2" descr="人教社3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888" y="998538"/>
            <a:ext cx="5111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8" name="Text Box 10"/>
          <p:cNvSpPr/>
          <p:nvPr>
            <p:custDataLst>
              <p:tags r:id="rId2"/>
            </p:custDataLst>
          </p:nvPr>
        </p:nvSpPr>
        <p:spPr>
          <a:xfrm>
            <a:off x="1493838" y="1376363"/>
            <a:ext cx="3186112" cy="508000"/>
          </a:xfrm>
          <a:prstGeom prst="rect">
            <a:avLst/>
          </a:prstGeom>
          <a:noFill/>
          <a:ln>
            <a:noFill/>
            <a:miter lim="800000"/>
          </a:ln>
          <a:effectLst>
            <a:outerShdw dist="35921" dir="2700000" algn="ctr">
              <a:schemeClr val="bg2"/>
            </a:outerShdw>
          </a:effectLst>
        </p:spPr>
        <p:txBody>
          <a:bodyPr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700" b="1">
                <a:ea typeface="微软雅黑" panose="020B0503020204020204" pitchFamily="34" charset="-122"/>
              </a:rPr>
              <a:t>因地制宜发展工业</a:t>
            </a:r>
          </a:p>
        </p:txBody>
      </p:sp>
      <p:pic>
        <p:nvPicPr>
          <p:cNvPr id="214020" name="Picture 3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890588"/>
            <a:ext cx="305117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21" name="Picture 3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942975"/>
            <a:ext cx="488156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2" name="矩形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78063" y="4360863"/>
            <a:ext cx="6035675" cy="57150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>
              <a:ea typeface="微软雅黑" panose="020B0503020204020204" pitchFamily="34" charset="-122"/>
            </a:endParaRPr>
          </a:p>
        </p:txBody>
      </p:sp>
      <p:sp>
        <p:nvSpPr>
          <p:cNvPr id="101382" name="矩形 14"/>
          <p:cNvSpPr/>
          <p:nvPr>
            <p:custDataLst>
              <p:tags r:id="rId6"/>
            </p:custDataLst>
          </p:nvPr>
        </p:nvSpPr>
        <p:spPr bwMode="auto">
          <a:xfrm>
            <a:off x="1209675" y="4449763"/>
            <a:ext cx="1068388" cy="1839912"/>
          </a:xfrm>
          <a:prstGeom prst="rect">
            <a:avLst/>
          </a:prstGeom>
          <a:solidFill>
            <a:schemeClr val="accent6">
              <a:alpha val="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5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/>
            <a:endParaRPr lang="zh-CN" altLang="en-US" b="1">
              <a:ea typeface="微软雅黑" panose="020B0503020204020204" pitchFamily="34" charset="-122"/>
            </a:endParaRPr>
          </a:p>
        </p:txBody>
      </p:sp>
      <p:cxnSp>
        <p:nvCxnSpPr>
          <p:cNvPr id="214024" name="直接连接符 17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466725" y="5618163"/>
            <a:ext cx="7847013" cy="0"/>
          </a:xfrm>
          <a:prstGeom prst="line">
            <a:avLst/>
          </a:prstGeom>
          <a:noFill/>
          <a:ln w="9525" cap="flat" algn="ctr">
            <a:solidFill>
              <a:srgbClr val="2D2D8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025" name="矩形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66725" y="4360863"/>
            <a:ext cx="1811338" cy="571500"/>
          </a:xfrm>
          <a:prstGeom prst="rect">
            <a:avLst/>
          </a:prstGeom>
          <a:solidFill>
            <a:srgbClr val="1737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/>
            <a:r>
              <a:rPr lang="zh-CN" altLang="en-US" sz="2100" b="1">
                <a:solidFill>
                  <a:schemeClr val="bg1"/>
                </a:solidFill>
                <a:ea typeface="微软雅黑" panose="020B0503020204020204" pitchFamily="34" charset="-122"/>
              </a:rPr>
              <a:t>工业</a:t>
            </a:r>
          </a:p>
        </p:txBody>
      </p:sp>
      <p:cxnSp>
        <p:nvCxnSpPr>
          <p:cNvPr id="214026" name="直接连接符 23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536575" y="6289675"/>
            <a:ext cx="7667625" cy="0"/>
          </a:xfrm>
          <a:prstGeom prst="line">
            <a:avLst/>
          </a:prstGeom>
          <a:noFill/>
          <a:ln w="9525" cap="flat" algn="ctr">
            <a:solidFill>
              <a:srgbClr val="2D2D8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27" name="直接连接符 24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>
            <a:off x="4910138" y="4360863"/>
            <a:ext cx="0" cy="1928812"/>
          </a:xfrm>
          <a:prstGeom prst="line">
            <a:avLst/>
          </a:prstGeom>
          <a:noFill/>
          <a:ln w="9525" algn="ctr">
            <a:solidFill>
              <a:srgbClr val="FFCC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028" name="文本框 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95363" y="5086350"/>
            <a:ext cx="7477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/>
            <a:r>
              <a:rPr lang="zh-CN" altLang="en-US" sz="2100" b="1">
                <a:ea typeface="微软雅黑" panose="020B0503020204020204" pitchFamily="34" charset="-122"/>
              </a:rPr>
              <a:t>日本</a:t>
            </a:r>
          </a:p>
        </p:txBody>
      </p:sp>
      <p:sp>
        <p:nvSpPr>
          <p:cNvPr id="214029" name="文本框 3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38200" y="5792788"/>
            <a:ext cx="11239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/>
            <a:r>
              <a:rPr lang="zh-CN" altLang="en-US" sz="2100" b="1">
                <a:ea typeface="微软雅黑" panose="020B0503020204020204" pitchFamily="34" charset="-122"/>
              </a:rPr>
              <a:t>俄罗斯</a:t>
            </a:r>
          </a:p>
        </p:txBody>
      </p:sp>
      <p:sp>
        <p:nvSpPr>
          <p:cNvPr id="214030" name="文本框 3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563813" y="4443413"/>
            <a:ext cx="17176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/>
            <a:r>
              <a:rPr lang="zh-CN" altLang="en-US" sz="2100" b="1">
                <a:solidFill>
                  <a:schemeClr val="bg1"/>
                </a:solidFill>
                <a:ea typeface="微软雅黑" panose="020B0503020204020204" pitchFamily="34" charset="-122"/>
              </a:rPr>
              <a:t>分布特点</a:t>
            </a:r>
          </a:p>
        </p:txBody>
      </p:sp>
      <p:sp>
        <p:nvSpPr>
          <p:cNvPr id="214031" name="文本框 3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076950" y="4460875"/>
            <a:ext cx="11239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/>
            <a:r>
              <a:rPr lang="zh-CN" altLang="en-US" sz="2100" b="1">
                <a:solidFill>
                  <a:schemeClr val="bg1"/>
                </a:solidFill>
                <a:ea typeface="微软雅黑" panose="020B0503020204020204" pitchFamily="34" charset="-122"/>
              </a:rPr>
              <a:t>原因</a:t>
            </a:r>
          </a:p>
        </p:txBody>
      </p:sp>
      <p:sp>
        <p:nvSpPr>
          <p:cNvPr id="101391" name="TextBox 8"/>
          <p:cNvSpPr/>
          <p:nvPr>
            <p:custDataLst>
              <p:tags r:id="rId15"/>
            </p:custDataLst>
          </p:nvPr>
        </p:nvSpPr>
        <p:spPr>
          <a:xfrm>
            <a:off x="2465388" y="5008563"/>
            <a:ext cx="1816100" cy="7080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0000"/>
                </a:solidFill>
                <a:ea typeface="微软雅黑" panose="020B0503020204020204" pitchFamily="34" charset="-122"/>
              </a:rPr>
              <a:t>太平洋沿岸和濑户内海沿岸</a:t>
            </a:r>
          </a:p>
        </p:txBody>
      </p:sp>
      <p:sp>
        <p:nvSpPr>
          <p:cNvPr id="101392" name="TextBox 9"/>
          <p:cNvSpPr/>
          <p:nvPr>
            <p:custDataLst>
              <p:tags r:id="rId16"/>
            </p:custDataLst>
          </p:nvPr>
        </p:nvSpPr>
        <p:spPr>
          <a:xfrm>
            <a:off x="2436813" y="5681663"/>
            <a:ext cx="2178050" cy="7064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0000"/>
                </a:solidFill>
                <a:ea typeface="微软雅黑" panose="020B0503020204020204" pitchFamily="34" charset="-122"/>
              </a:rPr>
              <a:t>靠近原料、燃料产地的内陆地区</a:t>
            </a:r>
          </a:p>
        </p:txBody>
      </p:sp>
      <p:sp>
        <p:nvSpPr>
          <p:cNvPr id="101393" name="TextBox 10"/>
          <p:cNvSpPr/>
          <p:nvPr>
            <p:custDataLst>
              <p:tags r:id="rId17"/>
            </p:custDataLst>
          </p:nvPr>
        </p:nvSpPr>
        <p:spPr>
          <a:xfrm>
            <a:off x="5068888" y="4992688"/>
            <a:ext cx="3135312" cy="7080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0000"/>
                </a:solidFill>
                <a:ea typeface="微软雅黑" panose="020B0503020204020204" pitchFamily="34" charset="-122"/>
              </a:rPr>
              <a:t>资源贫乏，国内市场狭小，优良海港利于进出口</a:t>
            </a:r>
          </a:p>
        </p:txBody>
      </p:sp>
      <p:sp>
        <p:nvSpPr>
          <p:cNvPr id="101394" name="TextBox 11"/>
          <p:cNvSpPr/>
          <p:nvPr>
            <p:custDataLst>
              <p:tags r:id="rId18"/>
            </p:custDataLst>
          </p:nvPr>
        </p:nvSpPr>
        <p:spPr>
          <a:xfrm>
            <a:off x="5068888" y="5756275"/>
            <a:ext cx="3519487" cy="4000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684213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0000"/>
                </a:solidFill>
                <a:ea typeface="微软雅黑" panose="020B0503020204020204" pitchFamily="34" charset="-122"/>
              </a:rPr>
              <a:t>自然资源丰富，国内市场较大</a:t>
            </a:r>
          </a:p>
        </p:txBody>
      </p:sp>
      <p:sp>
        <p:nvSpPr>
          <p:cNvPr id="214036" name="Rectangle 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60350" y="238125"/>
            <a:ext cx="8328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r>
              <a:rPr lang="zh-CN" altLang="en-US" sz="2400" b="1">
                <a:solidFill>
                  <a:srgbClr val="0000CC"/>
                </a:solidFill>
                <a:ea typeface="微软雅黑" panose="020B0503020204020204" pitchFamily="34" charset="-122"/>
              </a:rPr>
              <a:t>思考：</a:t>
            </a:r>
            <a:r>
              <a:rPr lang="zh-CN" altLang="en-US" sz="2400" b="1">
                <a:ea typeface="微软雅黑" panose="020B0503020204020204" pitchFamily="34" charset="-122"/>
              </a:rPr>
              <a:t>比较俄罗斯与日本的工业分布有什么不同?为什么?</a:t>
            </a:r>
          </a:p>
        </p:txBody>
      </p:sp>
    </p:spTree>
    <p:extLst>
      <p:ext uri="{BB962C8B-B14F-4D97-AF65-F5344CB8AC3E}">
        <p14:creationId xmlns:p14="http://schemas.microsoft.com/office/powerpoint/2010/main" val="36063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 fill="hold"/>
                                        <p:tgtEl>
                                          <p:spTgt spid="10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 fill="hold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 fill="hold"/>
                                        <p:tgtEl>
                                          <p:spTgt spid="10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 fill="hold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91" grpId="0" animBg="1"/>
      <p:bldP spid="101392" grpId="0" animBg="1"/>
      <p:bldP spid="101393" grpId="0" animBg="1"/>
      <p:bldP spid="10139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俄罗斯的交通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545" y="2955925"/>
            <a:ext cx="6116320" cy="3822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3587" y="1152008"/>
            <a:ext cx="8718550" cy="171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俄罗斯交通部门齐全。国土辽阔</a:t>
            </a:r>
            <a:r>
              <a:rPr 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东西跨度大</a:t>
            </a:r>
            <a:r>
              <a:rPr 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交通运输以铁路为主</a:t>
            </a:r>
            <a:r>
              <a:rPr lang="zh-CN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以首都莫斯科为中心呈放射状</a:t>
            </a:r>
            <a:r>
              <a:rPr 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横贯东西的西伯利亚大铁路是</a:t>
            </a:r>
            <a:r>
              <a:rPr 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第一亚欧大陆桥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的重要部分。</a:t>
            </a:r>
          </a:p>
          <a:p>
            <a:pPr>
              <a:lnSpc>
                <a:spcPct val="110000"/>
              </a:lnSpc>
            </a:pP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俄罗斯油气资源大量出口，</a:t>
            </a:r>
            <a:r>
              <a:rPr lang="zh-CN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管道运输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网发达。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3990" y="904240"/>
            <a:ext cx="185801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1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交通</a:t>
            </a:r>
            <a:endParaRPr lang="zh-CN" sz="2800" b="1" dirty="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pic>
        <p:nvPicPr>
          <p:cNvPr id="9" name="图片 8" descr="timg (1)_副本"/>
          <p:cNvPicPr>
            <a:picLocks noChangeAspect="1"/>
          </p:cNvPicPr>
          <p:nvPr/>
        </p:nvPicPr>
        <p:blipFill>
          <a:blip r:embed="rId3"/>
          <a:srcRect l="43194" b="2243"/>
          <a:stretch>
            <a:fillRect/>
          </a:stretch>
        </p:blipFill>
        <p:spPr>
          <a:xfrm>
            <a:off x="173990" y="2955925"/>
            <a:ext cx="3198495" cy="3822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u2142p27t1d511875f26dt20080718095540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82" y="2866508"/>
            <a:ext cx="5567045" cy="38220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620713"/>
            <a:ext cx="8137525" cy="50482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5" name="AutoShap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84663" y="4724400"/>
            <a:ext cx="3095625" cy="649288"/>
          </a:xfrm>
          <a:prstGeom prst="wedgeRectCallout">
            <a:avLst>
              <a:gd name="adj1" fmla="val 62102"/>
              <a:gd name="adj2" fmla="val -51222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符拉迪沃斯托克</a:t>
            </a:r>
          </a:p>
        </p:txBody>
      </p:sp>
      <p:sp>
        <p:nvSpPr>
          <p:cNvPr id="218116" name="AutoShap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55875" y="2514600"/>
            <a:ext cx="2232025" cy="554038"/>
          </a:xfrm>
          <a:prstGeom prst="wedgeRectCallout">
            <a:avLst>
              <a:gd name="adj1" fmla="val -68491"/>
              <a:gd name="adj2" fmla="val -133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圣彼得堡</a:t>
            </a:r>
          </a:p>
        </p:txBody>
      </p:sp>
      <p:sp>
        <p:nvSpPr>
          <p:cNvPr id="218117" name="AutoShape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76600" y="908050"/>
            <a:ext cx="2603500" cy="590550"/>
          </a:xfrm>
          <a:prstGeom prst="wedgeRectCallout">
            <a:avLst>
              <a:gd name="adj1" fmla="val -67315"/>
              <a:gd name="adj2" fmla="val 93009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摩尔曼斯克</a:t>
            </a:r>
          </a:p>
        </p:txBody>
      </p:sp>
      <p:sp>
        <p:nvSpPr>
          <p:cNvPr id="218118" name="Text Box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43438" y="476250"/>
            <a:ext cx="4500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8119" name="Text Box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35375" y="3595688"/>
            <a:ext cx="792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微软雅黑" panose="020B0503020204020204" pitchFamily="34" charset="-122"/>
              </a:rPr>
              <a:t>西</a:t>
            </a:r>
          </a:p>
        </p:txBody>
      </p:sp>
      <p:sp>
        <p:nvSpPr>
          <p:cNvPr id="218120" name="Text Box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356100" y="3716338"/>
            <a:ext cx="935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微软雅黑" panose="020B0503020204020204" pitchFamily="34" charset="-122"/>
              </a:rPr>
              <a:t>伯</a:t>
            </a:r>
          </a:p>
        </p:txBody>
      </p:sp>
      <p:sp>
        <p:nvSpPr>
          <p:cNvPr id="218121" name="Text Box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133975" y="4005263"/>
            <a:ext cx="1152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微软雅黑" panose="020B0503020204020204" pitchFamily="34" charset="-122"/>
              </a:rPr>
              <a:t>利</a:t>
            </a:r>
          </a:p>
        </p:txBody>
      </p:sp>
      <p:sp>
        <p:nvSpPr>
          <p:cNvPr id="218122" name="Text Box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08625" y="4183063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微软雅黑" panose="020B0503020204020204" pitchFamily="34" charset="-122"/>
              </a:rPr>
              <a:t>亚</a:t>
            </a:r>
          </a:p>
        </p:txBody>
      </p:sp>
      <p:sp>
        <p:nvSpPr>
          <p:cNvPr id="218123" name="Text Box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83313" y="4149725"/>
            <a:ext cx="1008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218124" name="Text Box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89738" y="4130675"/>
            <a:ext cx="1152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微软雅黑" panose="020B0503020204020204" pitchFamily="34" charset="-122"/>
              </a:rPr>
              <a:t>铁</a:t>
            </a:r>
          </a:p>
        </p:txBody>
      </p:sp>
      <p:sp>
        <p:nvSpPr>
          <p:cNvPr id="218125" name="Text Box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331075" y="4365625"/>
            <a:ext cx="790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微软雅黑" panose="020B0503020204020204" pitchFamily="34" charset="-122"/>
              </a:rPr>
              <a:t>路</a:t>
            </a:r>
          </a:p>
        </p:txBody>
      </p:sp>
      <p:sp>
        <p:nvSpPr>
          <p:cNvPr id="106509" name="Text Box 25"/>
          <p:cNvSpPr/>
          <p:nvPr>
            <p:custDataLst>
              <p:tags r:id="rId13"/>
            </p:custDataLst>
          </p:nvPr>
        </p:nvSpPr>
        <p:spPr>
          <a:xfrm>
            <a:off x="0" y="5614988"/>
            <a:ext cx="9144000" cy="1082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航运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伏尔加河</a:t>
            </a:r>
            <a:r>
              <a:rPr lang="zh-CN" altLang="en-US" sz="2800" b="1" dirty="0">
                <a:ea typeface="微软雅黑" panose="020B0503020204020204" pitchFamily="34" charset="-122"/>
              </a:rPr>
              <a:t>等少数河流运输量较大。河流封冻期长通航期短。</a:t>
            </a:r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北冰洋的摩尔曼斯克终年不冻。</a:t>
            </a:r>
          </a:p>
        </p:txBody>
      </p:sp>
      <p:sp>
        <p:nvSpPr>
          <p:cNvPr id="106510" name="Oval 16"/>
          <p:cNvSpPr/>
          <p:nvPr>
            <p:custDataLst>
              <p:tags r:id="rId14"/>
            </p:custDataLst>
          </p:nvPr>
        </p:nvSpPr>
        <p:spPr>
          <a:xfrm>
            <a:off x="7620000" y="4572000"/>
            <a:ext cx="304800" cy="304800"/>
          </a:xfrm>
          <a:prstGeom prst="ellipse">
            <a:avLst/>
          </a:prstGeom>
          <a:solidFill>
            <a:srgbClr val="66FF33"/>
          </a:solidFill>
          <a:ln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6511" name="Oval 17"/>
          <p:cNvSpPr/>
          <p:nvPr>
            <p:custDataLst>
              <p:tags r:id="rId15"/>
            </p:custDataLst>
          </p:nvPr>
        </p:nvSpPr>
        <p:spPr>
          <a:xfrm>
            <a:off x="2590800" y="1600200"/>
            <a:ext cx="304800" cy="304800"/>
          </a:xfrm>
          <a:prstGeom prst="ellipse">
            <a:avLst/>
          </a:prstGeom>
          <a:solidFill>
            <a:srgbClr val="66FF33"/>
          </a:solidFill>
          <a:ln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6512" name="Oval 18"/>
          <p:cNvSpPr/>
          <p:nvPr>
            <p:custDataLst>
              <p:tags r:id="rId16"/>
            </p:custDataLst>
          </p:nvPr>
        </p:nvSpPr>
        <p:spPr>
          <a:xfrm>
            <a:off x="1828800" y="1905000"/>
            <a:ext cx="304800" cy="304800"/>
          </a:xfrm>
          <a:prstGeom prst="ellipse">
            <a:avLst/>
          </a:prstGeom>
          <a:solidFill>
            <a:srgbClr val="66FF33"/>
          </a:solidFill>
          <a:ln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8130" name="Text Box 1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733800" y="41275"/>
            <a:ext cx="2819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ea typeface="微软雅黑" panose="020B0503020204020204" pitchFamily="34" charset="-122"/>
              </a:rPr>
              <a:t>主要海港</a:t>
            </a:r>
            <a:endParaRPr lang="en-US" altLang="zh-CN" sz="3200" b="1">
              <a:solidFill>
                <a:srgbClr val="0000FF"/>
              </a:solidFill>
              <a:ea typeface="微软雅黑" panose="020B0503020204020204" pitchFamily="34" charset="-122"/>
            </a:endParaRPr>
          </a:p>
        </p:txBody>
      </p:sp>
      <p:sp>
        <p:nvSpPr>
          <p:cNvPr id="106514" name="Rectangle 20"/>
          <p:cNvSpPr/>
          <p:nvPr>
            <p:custDataLst>
              <p:tags r:id="rId18"/>
            </p:custDataLst>
          </p:nvPr>
        </p:nvSpPr>
        <p:spPr>
          <a:xfrm>
            <a:off x="5794375" y="963613"/>
            <a:ext cx="3349625" cy="498475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受北大西洋暖流的影响。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-29210" y="0"/>
            <a:ext cx="185801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1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 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交通</a:t>
            </a:r>
            <a:endParaRPr lang="zh-CN" sz="2800" b="1" dirty="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1633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10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 fill="hold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 fill="hold"/>
                                        <p:tgtEl>
                                          <p:spTgt spid="10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 fill="hold"/>
                                        <p:tgtEl>
                                          <p:spTgt spid="218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 fill="hold"/>
                                        <p:tgtEl>
                                          <p:spTgt spid="10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 fill="hold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 fill="hold"/>
                                        <p:tgtEl>
                                          <p:spTgt spid="21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 fill="hold"/>
                                        <p:tgtEl>
                                          <p:spTgt spid="106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 animBg="1"/>
      <p:bldP spid="218116" grpId="0" animBg="1"/>
      <p:bldP spid="218117" grpId="0" animBg="1"/>
      <p:bldP spid="106509" grpId="0" animBg="1"/>
      <p:bldP spid="106510" grpId="0" animBg="1"/>
      <p:bldP spid="106511" grpId="0" animBg="1"/>
      <p:bldP spid="106512" grpId="0" animBg="1"/>
      <p:bldP spid="1065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Picture 2" descr="俄罗斯的气候类型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141288"/>
            <a:ext cx="466725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091" name="Picture 3" descr="俄罗斯矿产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84138"/>
            <a:ext cx="4462463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Oval 4"/>
          <p:cNvSpPr/>
          <p:nvPr>
            <p:custDataLst>
              <p:tags r:id="rId3"/>
            </p:custDataLst>
          </p:nvPr>
        </p:nvSpPr>
        <p:spPr>
          <a:xfrm>
            <a:off x="1671638" y="1968500"/>
            <a:ext cx="1752600" cy="476250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17093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04888" y="868363"/>
            <a:ext cx="3086100" cy="628650"/>
          </a:xfrm>
          <a:prstGeom prst="wedgeRoundRectCallout">
            <a:avLst>
              <a:gd name="adj1" fmla="val -5750"/>
              <a:gd name="adj2" fmla="val 160579"/>
              <a:gd name="adj3" fmla="val 16667"/>
            </a:avLst>
          </a:prstGeom>
          <a:solidFill>
            <a:srgbClr val="CCFFFF"/>
          </a:solidFill>
          <a:ln w="76200" algn="ctr">
            <a:solidFill>
              <a:srgbClr val="80008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丰富的矿产资源</a:t>
            </a:r>
          </a:p>
        </p:txBody>
      </p:sp>
      <p:sp>
        <p:nvSpPr>
          <p:cNvPr id="105477" name="Oval 6"/>
          <p:cNvSpPr/>
          <p:nvPr>
            <p:custDataLst>
              <p:tags r:id="rId5"/>
            </p:custDataLst>
          </p:nvPr>
        </p:nvSpPr>
        <p:spPr>
          <a:xfrm>
            <a:off x="5614988" y="617538"/>
            <a:ext cx="2646362" cy="595312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17095" name="AutoShap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14988" y="2189163"/>
            <a:ext cx="3200400" cy="509587"/>
          </a:xfrm>
          <a:prstGeom prst="wedgeRoundRectCallout">
            <a:avLst>
              <a:gd name="adj1" fmla="val -12167"/>
              <a:gd name="adj2" fmla="val -274264"/>
              <a:gd name="adj3" fmla="val 16667"/>
            </a:avLst>
          </a:prstGeom>
          <a:solidFill>
            <a:srgbClr val="CCFFFF"/>
          </a:solidFill>
          <a:ln w="76200" algn="ctr">
            <a:solidFill>
              <a:srgbClr val="80008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纬度高，冻土层深</a:t>
            </a:r>
          </a:p>
        </p:txBody>
      </p:sp>
      <p:sp>
        <p:nvSpPr>
          <p:cNvPr id="217096" name="矩形 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6375" y="3675063"/>
            <a:ext cx="89011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思考：</a:t>
            </a:r>
            <a:r>
              <a:rPr lang="en-US" altLang="zh-CN" sz="2800" b="1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ea typeface="微软雅黑" panose="020B0503020204020204" pitchFamily="34" charset="-122"/>
              </a:rPr>
              <a:t>、俄罗斯亚洲部分南部多山，可是西伯利亚大铁路就沿南部山区修建，这是为什么？</a:t>
            </a:r>
          </a:p>
        </p:txBody>
      </p:sp>
      <p:sp>
        <p:nvSpPr>
          <p:cNvPr id="105480" name="矩形 2"/>
          <p:cNvSpPr/>
          <p:nvPr>
            <p:custDataLst>
              <p:tags r:id="rId8"/>
            </p:custDataLst>
          </p:nvPr>
        </p:nvSpPr>
        <p:spPr>
          <a:xfrm>
            <a:off x="198438" y="4629150"/>
            <a:ext cx="8553450" cy="8302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 答：</a:t>
            </a:r>
            <a:r>
              <a:rPr lang="en-US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①</a:t>
            </a: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南部有丰富的矿产资源。</a:t>
            </a:r>
            <a:r>
              <a:rPr lang="en-US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②</a:t>
            </a: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北部有冻土层，建设难度大，安全系数低。</a:t>
            </a:r>
            <a:r>
              <a:rPr lang="en-US" altLang="zh-CN" sz="2400" b="1">
                <a:solidFill>
                  <a:srgbClr val="FF0000"/>
                </a:solidFill>
                <a:ea typeface="微软雅黑" panose="020B0503020204020204" pitchFamily="34" charset="-122"/>
              </a:rPr>
              <a:t>③</a:t>
            </a: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距离周边邻国较近，更便于发展经济。</a:t>
            </a:r>
            <a:endParaRPr lang="zh-CN" altLang="en-US" sz="240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39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 fill="hold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 fill="hold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 fill="hold"/>
                                        <p:tgtEl>
                                          <p:spTgt spid="21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 fill="hold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animBg="1"/>
      <p:bldP spid="217093" grpId="0" animBg="1"/>
      <p:bldP spid="105477" grpId="0" animBg="1"/>
      <p:bldP spid="217095" grpId="0" animBg="1"/>
      <p:bldP spid="10548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93915" y="3802082"/>
            <a:ext cx="819694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52000" indent="-457200" algn="just">
              <a:spcAft>
                <a:spcPts val="0"/>
              </a:spcAft>
              <a:defRPr/>
            </a:pPr>
            <a:r>
              <a:rPr lang="zh-CN" altLang="en-US" sz="2400" b="1" kern="100" dirty="0" smtClean="0">
                <a:solidFill>
                  <a:srgbClr val="0221DE"/>
                </a:solidFill>
                <a:latin typeface="Times New Roman"/>
                <a:cs typeface="Courier New"/>
              </a:rPr>
              <a:t>思考</a:t>
            </a:r>
            <a:r>
              <a:rPr lang="en-US" altLang="zh-CN" sz="2400" b="1" kern="100" dirty="0" smtClean="0">
                <a:solidFill>
                  <a:srgbClr val="0221DE"/>
                </a:solidFill>
                <a:latin typeface="Times New Roman"/>
                <a:cs typeface="Courier New"/>
              </a:rPr>
              <a:t>2.</a:t>
            </a:r>
            <a:r>
              <a:rPr lang="zh-CN" altLang="zh-CN" sz="2400" b="1" kern="100" dirty="0">
                <a:solidFill>
                  <a:srgbClr val="0221DE"/>
                </a:solidFill>
                <a:latin typeface="Times New Roman"/>
                <a:ea typeface="黑体"/>
                <a:cs typeface="Times New Roman"/>
              </a:rPr>
              <a:t>俄罗斯交通以铁路为主的原因</a:t>
            </a:r>
            <a:endParaRPr lang="zh-CN" altLang="zh-CN" sz="1050" kern="100" dirty="0">
              <a:solidFill>
                <a:srgbClr val="0221DE"/>
              </a:solidFill>
              <a:latin typeface="宋体"/>
              <a:cs typeface="Courier New"/>
            </a:endParaRPr>
          </a:p>
          <a:p>
            <a:pPr marL="252000" indent="-457200" algn="just">
              <a:spcAft>
                <a:spcPts val="0"/>
              </a:spcAft>
              <a:defRPr/>
            </a:pPr>
            <a:r>
              <a:rPr lang="en-US" altLang="zh-CN" sz="2400" b="1" kern="100" dirty="0">
                <a:latin typeface="Times New Roman"/>
                <a:cs typeface="Courier New"/>
              </a:rPr>
              <a:t>	(1)</a:t>
            </a:r>
            <a:r>
              <a:rPr lang="zh-CN" altLang="zh-CN" sz="2400" b="1" kern="100" dirty="0">
                <a:latin typeface="Times New Roman"/>
                <a:cs typeface="Times New Roman"/>
              </a:rPr>
              <a:t>俄罗斯虽多大河，但河流封冻期长，且多流经经济不发达的地区。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indent="-457200" algn="just">
              <a:spcAft>
                <a:spcPts val="0"/>
              </a:spcAft>
              <a:defRPr/>
            </a:pPr>
            <a:r>
              <a:rPr lang="en-US" altLang="zh-CN" sz="2400" b="1" kern="100" dirty="0">
                <a:latin typeface="Times New Roman"/>
                <a:cs typeface="Courier New"/>
              </a:rPr>
              <a:t>	(2)</a:t>
            </a:r>
            <a:r>
              <a:rPr lang="zh-CN" altLang="zh-CN" sz="2400" b="1" kern="100" dirty="0">
                <a:latin typeface="Times New Roman"/>
                <a:cs typeface="Times New Roman"/>
              </a:rPr>
              <a:t>俄罗斯虽海岸线漫长，但多数港口封冻期长，且除北冰洋外，其他海域港口与外洋联系需经别国海域。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indent="-457200" algn="just">
              <a:spcAft>
                <a:spcPts val="0"/>
              </a:spcAft>
              <a:defRPr/>
            </a:pPr>
            <a:r>
              <a:rPr lang="en-US" altLang="zh-CN" sz="2400" b="1" kern="100" dirty="0">
                <a:latin typeface="Times New Roman"/>
                <a:cs typeface="Courier New"/>
              </a:rPr>
              <a:t>	(3)</a:t>
            </a:r>
            <a:r>
              <a:rPr lang="zh-CN" altLang="zh-CN" sz="2400" b="1" kern="100" dirty="0">
                <a:latin typeface="Times New Roman"/>
                <a:cs typeface="Times New Roman"/>
              </a:rPr>
              <a:t>俄罗斯的工业以重工业为主，工业原料和产品运输量大。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indent="-457200" algn="just">
              <a:spcAft>
                <a:spcPts val="0"/>
              </a:spcAft>
              <a:defRPr/>
            </a:pPr>
            <a:r>
              <a:rPr lang="en-US" altLang="zh-CN" sz="2400" b="1" kern="100" dirty="0">
                <a:latin typeface="Times New Roman"/>
                <a:cs typeface="Courier New"/>
              </a:rPr>
              <a:t>	(4)</a:t>
            </a:r>
            <a:r>
              <a:rPr lang="zh-CN" altLang="zh-CN" sz="2400" b="1" kern="100" dirty="0">
                <a:latin typeface="Times New Roman"/>
                <a:cs typeface="Times New Roman"/>
              </a:rPr>
              <a:t>俄罗斯地域辽阔，铁路是长途运输的需要。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3" name="图片 2" descr="俄罗斯的交通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4" y="406102"/>
            <a:ext cx="4587013" cy="3395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10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7" y="625365"/>
            <a:ext cx="3963849" cy="317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19"/>
          <p:cNvSpPr/>
          <p:nvPr>
            <p:custDataLst>
              <p:tags r:id="rId1"/>
            </p:custDataLst>
          </p:nvPr>
        </p:nvSpPr>
        <p:spPr>
          <a:xfrm>
            <a:off x="6692446" y="406102"/>
            <a:ext cx="5086350" cy="86177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货运：</a:t>
            </a:r>
            <a:r>
              <a:rPr lang="zh-CN" altLang="en-US" sz="2000" b="1" dirty="0">
                <a:solidFill>
                  <a:srgbClr val="000000"/>
                </a:solidFill>
                <a:ea typeface="微软雅黑" panose="020B0503020204020204" pitchFamily="34" charset="-122"/>
              </a:rPr>
              <a:t>铁路、管道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　　</a:t>
            </a:r>
            <a:endParaRPr lang="en-US" altLang="zh-CN" sz="2000" b="1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客运：</a:t>
            </a:r>
            <a:r>
              <a:rPr lang="zh-CN" altLang="en-US" sz="2000" b="1" dirty="0">
                <a:solidFill>
                  <a:srgbClr val="000000"/>
                </a:solidFill>
                <a:ea typeface="微软雅黑" panose="020B0503020204020204" pitchFamily="34" charset="-122"/>
              </a:rPr>
              <a:t>铁路、公路</a:t>
            </a:r>
          </a:p>
        </p:txBody>
      </p:sp>
    </p:spTree>
    <p:extLst>
      <p:ext uri="{BB962C8B-B14F-4D97-AF65-F5344CB8AC3E}">
        <p14:creationId xmlns:p14="http://schemas.microsoft.com/office/powerpoint/2010/main" val="227300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timg (6)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" y="4535805"/>
            <a:ext cx="2835910" cy="2279015"/>
          </a:xfrm>
          <a:prstGeom prst="rect">
            <a:avLst/>
          </a:prstGeom>
        </p:spPr>
      </p:pic>
      <p:pic>
        <p:nvPicPr>
          <p:cNvPr id="11" name="图片 10" descr="俄罗斯的交通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080770"/>
            <a:ext cx="6028055" cy="3395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09690" y="13594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3990" y="1820545"/>
            <a:ext cx="2739390" cy="2651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32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莫斯科</a:t>
            </a:r>
            <a:r>
              <a:rPr lang="zh-CN" sz="32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首都</a:t>
            </a:r>
          </a:p>
          <a:p>
            <a:pPr>
              <a:lnSpc>
                <a:spcPct val="130000"/>
              </a:lnSpc>
            </a:pPr>
            <a:r>
              <a:rPr lang="zh-CN" sz="32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圣彼得堡</a:t>
            </a:r>
            <a:r>
              <a:rPr lang="zh-CN" sz="32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endParaRPr 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sz="32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摩尔曼斯克</a:t>
            </a:r>
            <a:r>
              <a:rPr lang="zh-CN" sz="32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endParaRPr 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sz="32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海参崴</a:t>
            </a:r>
            <a:r>
              <a:rPr lang="zh-CN" sz="3200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3990" y="1080770"/>
            <a:ext cx="273939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1200" b="1">
                <a:solidFill>
                  <a:schemeClr val="tx1"/>
                </a:solidFill>
                <a:effectLst/>
                <a:latin typeface="+mn-ea"/>
                <a:cs typeface="+mn-ea"/>
              </a:rPr>
              <a:t> 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5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主要城市</a:t>
            </a:r>
            <a:endParaRPr lang="zh-CN" sz="2800" b="1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pic>
        <p:nvPicPr>
          <p:cNvPr id="2" name="图片 1" descr="u=3328141155,3908089784&amp;fm=26&amp;gp=0_副本"/>
          <p:cNvPicPr>
            <a:picLocks noChangeAspect="1"/>
          </p:cNvPicPr>
          <p:nvPr/>
        </p:nvPicPr>
        <p:blipFill>
          <a:blip r:embed="rId4"/>
          <a:srcRect r="9381"/>
          <a:stretch>
            <a:fillRect/>
          </a:stretch>
        </p:blipFill>
        <p:spPr>
          <a:xfrm>
            <a:off x="3009900" y="4535805"/>
            <a:ext cx="3016250" cy="2278380"/>
          </a:xfrm>
          <a:prstGeom prst="rect">
            <a:avLst/>
          </a:prstGeom>
          <a:ln>
            <a:noFill/>
          </a:ln>
        </p:spPr>
      </p:pic>
      <p:pic>
        <p:nvPicPr>
          <p:cNvPr id="7" name="图片 6" descr="timg (4)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150" y="4535805"/>
            <a:ext cx="3011805" cy="2279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36470" y="2590165"/>
            <a:ext cx="467106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8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课时结束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5840413"/>
            <a:ext cx="9144000" cy="9461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CN" altLang="en-US" sz="2800" b="1">
                <a:solidFill>
                  <a:srgbClr val="0000CC"/>
                </a:solidFill>
                <a:ea typeface="微软雅黑" panose="020B0503020204020204" pitchFamily="34" charset="-122"/>
              </a:rPr>
              <a:t>冬宫：</a:t>
            </a:r>
            <a:r>
              <a:rPr lang="zh-CN" altLang="en-US" sz="2800" b="1">
                <a:ea typeface="微软雅黑" panose="020B0503020204020204" pitchFamily="34" charset="-122"/>
              </a:rPr>
              <a:t>原为俄国沙皇的皇宫；</a:t>
            </a:r>
            <a:r>
              <a:rPr lang="zh-CN" altLang="en-US" sz="2800" b="1">
                <a:solidFill>
                  <a:srgbClr val="CC0000"/>
                </a:solidFill>
                <a:ea typeface="微软雅黑" panose="020B0503020204020204" pitchFamily="34" charset="-122"/>
              </a:rPr>
              <a:t>与美国的大都会、法国的卢浮宫并称为世界三大博物馆</a:t>
            </a:r>
            <a:r>
              <a:rPr lang="zh-CN" altLang="en-US" sz="2800" b="1">
                <a:ea typeface="微软雅黑" panose="020B0503020204020204" pitchFamily="34" charset="-122"/>
              </a:rPr>
              <a:t> 。</a:t>
            </a:r>
          </a:p>
        </p:txBody>
      </p:sp>
      <p:pic>
        <p:nvPicPr>
          <p:cNvPr id="167939" name="Picture 6" descr="芭蕾舞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38"/>
            <a:ext cx="9217025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Text Box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2725" y="233363"/>
            <a:ext cx="27447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ea typeface="微软雅黑" panose="020B0503020204020204" pitchFamily="34" charset="-122"/>
              </a:rPr>
              <a:t>芭蕾舞</a:t>
            </a:r>
          </a:p>
        </p:txBody>
      </p:sp>
    </p:spTree>
    <p:extLst>
      <p:ext uri="{BB962C8B-B14F-4D97-AF65-F5344CB8AC3E}">
        <p14:creationId xmlns:p14="http://schemas.microsoft.com/office/powerpoint/2010/main" val="23810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9144000" cy="6852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448018"/>
            <a:ext cx="9144067" cy="1906905"/>
          </a:xfrm>
          <a:prstGeom prst="rect">
            <a:avLst/>
          </a:prstGeom>
          <a:gradFill>
            <a:gsLst>
              <a:gs pos="100000">
                <a:srgbClr val="BAFFF5">
                  <a:alpha val="30000"/>
                </a:srgbClr>
              </a:gs>
              <a:gs pos="100000">
                <a:srgbClr val="52762D"/>
              </a:gs>
            </a:gsLst>
            <a:lin ang="5400000" scaled="0"/>
          </a:gradFill>
          <a:ln w="25400" cmpd="thickThin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78413" y="2592019"/>
            <a:ext cx="3386455" cy="119888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俄罗斯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timg (6)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31" y="3790823"/>
            <a:ext cx="751205" cy="463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" y="1675765"/>
            <a:ext cx="8808720" cy="5113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二、俄罗斯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789930" y="72001"/>
            <a:ext cx="3149600" cy="89662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876290" y="135746"/>
            <a:ext cx="29768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位置和领土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5895" y="1013087"/>
            <a:ext cx="353822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地跨欧亚的大国：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515620" y="1756545"/>
            <a:ext cx="8337550" cy="4041140"/>
          </a:xfrm>
          <a:custGeom>
            <a:avLst/>
            <a:gdLst>
              <a:gd name="connisteX0" fmla="*/ 0 w 8337550"/>
              <a:gd name="connsiteY0" fmla="*/ 0 h 4041260"/>
              <a:gd name="connisteX1" fmla="*/ 440690 w 8337550"/>
              <a:gd name="connsiteY1" fmla="*/ 1437005 h 4041260"/>
              <a:gd name="connisteX2" fmla="*/ 1152525 w 8337550"/>
              <a:gd name="connsiteY2" fmla="*/ 2461895 h 4041260"/>
              <a:gd name="connisteX3" fmla="*/ 2119630 w 8337550"/>
              <a:gd name="connsiteY3" fmla="*/ 3286760 h 4041260"/>
              <a:gd name="connisteX4" fmla="*/ 3343275 w 8337550"/>
              <a:gd name="connsiteY4" fmla="*/ 3841750 h 4041260"/>
              <a:gd name="connisteX5" fmla="*/ 4652645 w 8337550"/>
              <a:gd name="connsiteY5" fmla="*/ 4041140 h 4041260"/>
              <a:gd name="connisteX6" fmla="*/ 6032500 w 8337550"/>
              <a:gd name="connsiteY6" fmla="*/ 3855720 h 4041260"/>
              <a:gd name="connisteX7" fmla="*/ 7270750 w 8337550"/>
              <a:gd name="connsiteY7" fmla="*/ 3286760 h 4041260"/>
              <a:gd name="connisteX8" fmla="*/ 8337550 w 8337550"/>
              <a:gd name="connsiteY8" fmla="*/ 2390775 h 4041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8337550" h="4041260">
                <a:moveTo>
                  <a:pt x="0" y="0"/>
                </a:moveTo>
                <a:cubicBezTo>
                  <a:pt x="73660" y="266700"/>
                  <a:pt x="210185" y="944880"/>
                  <a:pt x="440690" y="1437005"/>
                </a:cubicBezTo>
                <a:cubicBezTo>
                  <a:pt x="671195" y="1929130"/>
                  <a:pt x="816610" y="2091690"/>
                  <a:pt x="1152525" y="2461895"/>
                </a:cubicBezTo>
                <a:cubicBezTo>
                  <a:pt x="1488440" y="2832100"/>
                  <a:pt x="1681480" y="3010535"/>
                  <a:pt x="2119630" y="3286760"/>
                </a:cubicBezTo>
                <a:cubicBezTo>
                  <a:pt x="2557780" y="3562985"/>
                  <a:pt x="2836545" y="3690620"/>
                  <a:pt x="3343275" y="3841750"/>
                </a:cubicBezTo>
                <a:cubicBezTo>
                  <a:pt x="3850005" y="3992880"/>
                  <a:pt x="4114800" y="4038600"/>
                  <a:pt x="4652645" y="4041140"/>
                </a:cubicBezTo>
                <a:cubicBezTo>
                  <a:pt x="5190490" y="4043680"/>
                  <a:pt x="5508625" y="4006850"/>
                  <a:pt x="6032500" y="3855720"/>
                </a:cubicBezTo>
                <a:cubicBezTo>
                  <a:pt x="6556375" y="3704590"/>
                  <a:pt x="6809740" y="3579495"/>
                  <a:pt x="7270750" y="3286760"/>
                </a:cubicBezTo>
                <a:cubicBezTo>
                  <a:pt x="7731760" y="2994025"/>
                  <a:pt x="8148955" y="2558415"/>
                  <a:pt x="8337550" y="239077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138680" y="1791970"/>
            <a:ext cx="6089650" cy="2489835"/>
          </a:xfrm>
          <a:custGeom>
            <a:avLst/>
            <a:gdLst>
              <a:gd name="connisteX0" fmla="*/ 0 w 6089650"/>
              <a:gd name="connsiteY0" fmla="*/ 0 h 2489835"/>
              <a:gd name="connisteX1" fmla="*/ 270510 w 6089650"/>
              <a:gd name="connsiteY1" fmla="*/ 796925 h 2489835"/>
              <a:gd name="connisteX2" fmla="*/ 739775 w 6089650"/>
              <a:gd name="connsiteY2" fmla="*/ 1465580 h 2489835"/>
              <a:gd name="connisteX3" fmla="*/ 1380490 w 6089650"/>
              <a:gd name="connsiteY3" fmla="*/ 1991995 h 2489835"/>
              <a:gd name="connisteX4" fmla="*/ 2191385 w 6089650"/>
              <a:gd name="connsiteY4" fmla="*/ 2362200 h 2489835"/>
              <a:gd name="connisteX5" fmla="*/ 3030855 w 6089650"/>
              <a:gd name="connsiteY5" fmla="*/ 2489835 h 2489835"/>
              <a:gd name="connisteX6" fmla="*/ 3926840 w 6089650"/>
              <a:gd name="connsiteY6" fmla="*/ 2362200 h 2489835"/>
              <a:gd name="connisteX7" fmla="*/ 4738370 w 6089650"/>
              <a:gd name="connsiteY7" fmla="*/ 1991995 h 2489835"/>
              <a:gd name="connisteX8" fmla="*/ 5349875 w 6089650"/>
              <a:gd name="connsiteY8" fmla="*/ 1465580 h 2489835"/>
              <a:gd name="connisteX9" fmla="*/ 5833745 w 6089650"/>
              <a:gd name="connsiteY9" fmla="*/ 782955 h 2489835"/>
              <a:gd name="connisteX10" fmla="*/ 6089650 w 6089650"/>
              <a:gd name="connsiteY10" fmla="*/ 0 h 2489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089650" h="2489835">
                <a:moveTo>
                  <a:pt x="0" y="0"/>
                </a:moveTo>
                <a:cubicBezTo>
                  <a:pt x="44450" y="146050"/>
                  <a:pt x="122555" y="503555"/>
                  <a:pt x="270510" y="796925"/>
                </a:cubicBezTo>
                <a:cubicBezTo>
                  <a:pt x="418465" y="1090295"/>
                  <a:pt x="517525" y="1226820"/>
                  <a:pt x="739775" y="1465580"/>
                </a:cubicBezTo>
                <a:cubicBezTo>
                  <a:pt x="962025" y="1704340"/>
                  <a:pt x="1090295" y="1812925"/>
                  <a:pt x="1380490" y="1991995"/>
                </a:cubicBezTo>
                <a:cubicBezTo>
                  <a:pt x="1670685" y="2171065"/>
                  <a:pt x="1861185" y="2262505"/>
                  <a:pt x="2191385" y="2362200"/>
                </a:cubicBezTo>
                <a:cubicBezTo>
                  <a:pt x="2521585" y="2461895"/>
                  <a:pt x="2683510" y="2489835"/>
                  <a:pt x="3030855" y="2489835"/>
                </a:cubicBezTo>
                <a:cubicBezTo>
                  <a:pt x="3378200" y="2489835"/>
                  <a:pt x="3585210" y="2461895"/>
                  <a:pt x="3926840" y="2362200"/>
                </a:cubicBezTo>
                <a:cubicBezTo>
                  <a:pt x="4268470" y="2262505"/>
                  <a:pt x="4453890" y="2171065"/>
                  <a:pt x="4738370" y="1991995"/>
                </a:cubicBezTo>
                <a:cubicBezTo>
                  <a:pt x="5022850" y="1812925"/>
                  <a:pt x="5130800" y="1707515"/>
                  <a:pt x="5349875" y="1465580"/>
                </a:cubicBezTo>
                <a:cubicBezTo>
                  <a:pt x="5568950" y="1223645"/>
                  <a:pt x="5685790" y="1076325"/>
                  <a:pt x="5833745" y="782955"/>
                </a:cubicBezTo>
                <a:cubicBezTo>
                  <a:pt x="5981700" y="489585"/>
                  <a:pt x="6048375" y="142875"/>
                  <a:pt x="6089650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852545" y="1080008"/>
            <a:ext cx="5000625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面积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1700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万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km²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其中亚洲占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¾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2665095" y="3570605"/>
            <a:ext cx="997585" cy="1394460"/>
          </a:xfrm>
          <a:custGeom>
            <a:avLst/>
            <a:gdLst>
              <a:gd name="connisteX0" fmla="*/ 996315 w 997726"/>
              <a:gd name="connsiteY0" fmla="*/ 0 h 1394460"/>
              <a:gd name="connisteX1" fmla="*/ 996315 w 997726"/>
              <a:gd name="connsiteY1" fmla="*/ 71120 h 1394460"/>
              <a:gd name="connisteX2" fmla="*/ 996315 w 997726"/>
              <a:gd name="connsiteY2" fmla="*/ 142240 h 1394460"/>
              <a:gd name="connisteX3" fmla="*/ 981710 w 997726"/>
              <a:gd name="connsiteY3" fmla="*/ 213360 h 1394460"/>
              <a:gd name="connisteX4" fmla="*/ 953770 w 997726"/>
              <a:gd name="connsiteY4" fmla="*/ 284480 h 1394460"/>
              <a:gd name="connisteX5" fmla="*/ 896620 w 997726"/>
              <a:gd name="connsiteY5" fmla="*/ 355600 h 1394460"/>
              <a:gd name="connisteX6" fmla="*/ 810895 w 997726"/>
              <a:gd name="connsiteY6" fmla="*/ 412750 h 1394460"/>
              <a:gd name="connisteX7" fmla="*/ 739775 w 997726"/>
              <a:gd name="connsiteY7" fmla="*/ 441325 h 1394460"/>
              <a:gd name="connisteX8" fmla="*/ 668655 w 997726"/>
              <a:gd name="connsiteY8" fmla="*/ 497840 h 1394460"/>
              <a:gd name="connisteX9" fmla="*/ 626110 w 997726"/>
              <a:gd name="connsiteY9" fmla="*/ 568960 h 1394460"/>
              <a:gd name="connisteX10" fmla="*/ 554990 w 997726"/>
              <a:gd name="connsiteY10" fmla="*/ 612140 h 1394460"/>
              <a:gd name="connisteX11" fmla="*/ 498475 w 997726"/>
              <a:gd name="connsiteY11" fmla="*/ 683260 h 1394460"/>
              <a:gd name="connisteX12" fmla="*/ 455295 w 997726"/>
              <a:gd name="connsiteY12" fmla="*/ 754380 h 1394460"/>
              <a:gd name="connisteX13" fmla="*/ 412750 w 997726"/>
              <a:gd name="connsiteY13" fmla="*/ 825500 h 1394460"/>
              <a:gd name="connisteX14" fmla="*/ 370205 w 997726"/>
              <a:gd name="connsiteY14" fmla="*/ 896620 h 1394460"/>
              <a:gd name="connisteX15" fmla="*/ 327660 w 997726"/>
              <a:gd name="connsiteY15" fmla="*/ 967740 h 1394460"/>
              <a:gd name="connisteX16" fmla="*/ 284480 w 997726"/>
              <a:gd name="connsiteY16" fmla="*/ 1038860 h 1394460"/>
              <a:gd name="connisteX17" fmla="*/ 241935 w 997726"/>
              <a:gd name="connsiteY17" fmla="*/ 1109980 h 1394460"/>
              <a:gd name="connisteX18" fmla="*/ 170815 w 997726"/>
              <a:gd name="connsiteY18" fmla="*/ 1166495 h 1394460"/>
              <a:gd name="connisteX19" fmla="*/ 114300 w 997726"/>
              <a:gd name="connsiteY19" fmla="*/ 1252220 h 1394460"/>
              <a:gd name="connisteX20" fmla="*/ 57150 w 997726"/>
              <a:gd name="connsiteY20" fmla="*/ 1323340 h 1394460"/>
              <a:gd name="connisteX21" fmla="*/ 0 w 997726"/>
              <a:gd name="connsiteY21" fmla="*/ 1394460 h 1394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97726" h="1394460">
                <a:moveTo>
                  <a:pt x="996315" y="0"/>
                </a:moveTo>
                <a:cubicBezTo>
                  <a:pt x="996315" y="12700"/>
                  <a:pt x="996315" y="42545"/>
                  <a:pt x="996315" y="71120"/>
                </a:cubicBezTo>
                <a:cubicBezTo>
                  <a:pt x="996315" y="99695"/>
                  <a:pt x="999490" y="113665"/>
                  <a:pt x="996315" y="142240"/>
                </a:cubicBezTo>
                <a:cubicBezTo>
                  <a:pt x="993140" y="170815"/>
                  <a:pt x="989965" y="184785"/>
                  <a:pt x="981710" y="213360"/>
                </a:cubicBezTo>
                <a:cubicBezTo>
                  <a:pt x="973455" y="241935"/>
                  <a:pt x="970915" y="255905"/>
                  <a:pt x="953770" y="284480"/>
                </a:cubicBezTo>
                <a:cubicBezTo>
                  <a:pt x="936625" y="313055"/>
                  <a:pt x="925195" y="330200"/>
                  <a:pt x="896620" y="355600"/>
                </a:cubicBezTo>
                <a:cubicBezTo>
                  <a:pt x="868045" y="381000"/>
                  <a:pt x="842010" y="395605"/>
                  <a:pt x="810895" y="412750"/>
                </a:cubicBezTo>
                <a:cubicBezTo>
                  <a:pt x="779780" y="429895"/>
                  <a:pt x="768350" y="424180"/>
                  <a:pt x="739775" y="441325"/>
                </a:cubicBezTo>
                <a:cubicBezTo>
                  <a:pt x="711200" y="458470"/>
                  <a:pt x="691515" y="472440"/>
                  <a:pt x="668655" y="497840"/>
                </a:cubicBezTo>
                <a:cubicBezTo>
                  <a:pt x="645795" y="523240"/>
                  <a:pt x="648970" y="546100"/>
                  <a:pt x="626110" y="568960"/>
                </a:cubicBezTo>
                <a:cubicBezTo>
                  <a:pt x="603250" y="591820"/>
                  <a:pt x="580390" y="589280"/>
                  <a:pt x="554990" y="612140"/>
                </a:cubicBezTo>
                <a:cubicBezTo>
                  <a:pt x="529590" y="635000"/>
                  <a:pt x="518160" y="654685"/>
                  <a:pt x="498475" y="683260"/>
                </a:cubicBezTo>
                <a:cubicBezTo>
                  <a:pt x="478790" y="711835"/>
                  <a:pt x="472440" y="725805"/>
                  <a:pt x="455295" y="754380"/>
                </a:cubicBezTo>
                <a:cubicBezTo>
                  <a:pt x="438150" y="782955"/>
                  <a:pt x="429895" y="796925"/>
                  <a:pt x="412750" y="825500"/>
                </a:cubicBezTo>
                <a:cubicBezTo>
                  <a:pt x="395605" y="854075"/>
                  <a:pt x="387350" y="868045"/>
                  <a:pt x="370205" y="896620"/>
                </a:cubicBezTo>
                <a:cubicBezTo>
                  <a:pt x="353060" y="925195"/>
                  <a:pt x="344805" y="939165"/>
                  <a:pt x="327660" y="967740"/>
                </a:cubicBezTo>
                <a:cubicBezTo>
                  <a:pt x="310515" y="996315"/>
                  <a:pt x="301625" y="1010285"/>
                  <a:pt x="284480" y="1038860"/>
                </a:cubicBezTo>
                <a:cubicBezTo>
                  <a:pt x="267335" y="1067435"/>
                  <a:pt x="264795" y="1084580"/>
                  <a:pt x="241935" y="1109980"/>
                </a:cubicBezTo>
                <a:cubicBezTo>
                  <a:pt x="219075" y="1135380"/>
                  <a:pt x="196215" y="1137920"/>
                  <a:pt x="170815" y="1166495"/>
                </a:cubicBezTo>
                <a:cubicBezTo>
                  <a:pt x="145415" y="1195070"/>
                  <a:pt x="137160" y="1221105"/>
                  <a:pt x="114300" y="1252220"/>
                </a:cubicBezTo>
                <a:cubicBezTo>
                  <a:pt x="91440" y="1283335"/>
                  <a:pt x="80010" y="1294765"/>
                  <a:pt x="57150" y="1323340"/>
                </a:cubicBezTo>
                <a:cubicBezTo>
                  <a:pt x="34290" y="1351915"/>
                  <a:pt x="10160" y="1381760"/>
                  <a:pt x="0" y="1394460"/>
                </a:cubicBezTo>
              </a:path>
            </a:pathLst>
          </a:custGeom>
          <a:noFill/>
          <a:ln w="1206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7" grpId="0" bldLvl="0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76200" y="152400"/>
            <a:ext cx="7677150" cy="63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800" b="1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</a:t>
            </a:r>
            <a:r>
              <a:rPr kumimoji="1" lang="zh-CN" altLang="en-US" sz="28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陆位置</a:t>
            </a:r>
          </a:p>
        </p:txBody>
      </p:sp>
      <p:pic>
        <p:nvPicPr>
          <p:cNvPr id="21507" name="Picture 4" descr="俄罗斯地形空白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509713"/>
            <a:ext cx="7864475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938588" y="1704975"/>
            <a:ext cx="2005012" cy="482600"/>
            <a:chOff x="2207" y="647"/>
            <a:chExt cx="1263" cy="304"/>
          </a:xfrm>
        </p:grpSpPr>
        <p:sp>
          <p:nvSpPr>
            <p:cNvPr id="21534" name="Text Box 8"/>
            <p:cNvSpPr txBox="1">
              <a:spLocks noChangeArrowheads="1"/>
            </p:cNvSpPr>
            <p:nvPr/>
          </p:nvSpPr>
          <p:spPr bwMode="auto">
            <a:xfrm>
              <a:off x="2207" y="663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北</a:t>
              </a:r>
            </a:p>
          </p:txBody>
        </p:sp>
        <p:sp>
          <p:nvSpPr>
            <p:cNvPr id="21535" name="Text Box 9"/>
            <p:cNvSpPr txBox="1">
              <a:spLocks noChangeArrowheads="1"/>
            </p:cNvSpPr>
            <p:nvPr/>
          </p:nvSpPr>
          <p:spPr bwMode="auto">
            <a:xfrm>
              <a:off x="2653" y="64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冰</a:t>
              </a:r>
            </a:p>
          </p:txBody>
        </p:sp>
        <p:sp>
          <p:nvSpPr>
            <p:cNvPr id="21536" name="Text Box 10"/>
            <p:cNvSpPr txBox="1">
              <a:spLocks noChangeArrowheads="1"/>
            </p:cNvSpPr>
            <p:nvPr/>
          </p:nvSpPr>
          <p:spPr bwMode="auto">
            <a:xfrm>
              <a:off x="3160" y="663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洋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994650" y="2224088"/>
            <a:ext cx="503238" cy="2905125"/>
            <a:chOff x="5148" y="1192"/>
            <a:chExt cx="317" cy="1830"/>
          </a:xfrm>
        </p:grpSpPr>
        <p:sp>
          <p:nvSpPr>
            <p:cNvPr id="21531" name="Text Box 12"/>
            <p:cNvSpPr txBox="1">
              <a:spLocks noChangeArrowheads="1"/>
            </p:cNvSpPr>
            <p:nvPr/>
          </p:nvSpPr>
          <p:spPr bwMode="auto">
            <a:xfrm>
              <a:off x="5148" y="1192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太</a:t>
              </a:r>
            </a:p>
          </p:txBody>
        </p:sp>
        <p:sp>
          <p:nvSpPr>
            <p:cNvPr id="21532" name="Text Box 13"/>
            <p:cNvSpPr txBox="1">
              <a:spLocks noChangeArrowheads="1"/>
            </p:cNvSpPr>
            <p:nvPr/>
          </p:nvSpPr>
          <p:spPr bwMode="auto">
            <a:xfrm>
              <a:off x="5148" y="1842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平</a:t>
              </a:r>
            </a:p>
          </p:txBody>
        </p:sp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5155" y="2734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洋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941388" y="2216150"/>
            <a:ext cx="1571625" cy="769938"/>
            <a:chOff x="295" y="738"/>
            <a:chExt cx="990" cy="485"/>
          </a:xfrm>
        </p:grpSpPr>
        <p:sp>
          <p:nvSpPr>
            <p:cNvPr id="21527" name="Text Box 16"/>
            <p:cNvSpPr txBox="1">
              <a:spLocks noChangeArrowheads="1"/>
            </p:cNvSpPr>
            <p:nvPr/>
          </p:nvSpPr>
          <p:spPr bwMode="auto">
            <a:xfrm>
              <a:off x="295" y="920"/>
              <a:ext cx="30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波</a:t>
              </a:r>
            </a:p>
          </p:txBody>
        </p:sp>
        <p:sp>
          <p:nvSpPr>
            <p:cNvPr id="21528" name="Text Box 17"/>
            <p:cNvSpPr txBox="1">
              <a:spLocks noChangeArrowheads="1"/>
            </p:cNvSpPr>
            <p:nvPr/>
          </p:nvSpPr>
          <p:spPr bwMode="auto">
            <a:xfrm>
              <a:off x="521" y="935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罗</a:t>
              </a:r>
            </a:p>
          </p:txBody>
        </p:sp>
        <p:sp>
          <p:nvSpPr>
            <p:cNvPr id="21529" name="Text Box 18"/>
            <p:cNvSpPr txBox="1">
              <a:spLocks noChangeArrowheads="1"/>
            </p:cNvSpPr>
            <p:nvPr/>
          </p:nvSpPr>
          <p:spPr bwMode="auto">
            <a:xfrm>
              <a:off x="748" y="783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的</a:t>
              </a:r>
            </a:p>
          </p:txBody>
        </p:sp>
        <p:sp>
          <p:nvSpPr>
            <p:cNvPr id="21530" name="Text Box 19"/>
            <p:cNvSpPr txBox="1">
              <a:spLocks noChangeArrowheads="1"/>
            </p:cNvSpPr>
            <p:nvPr/>
          </p:nvSpPr>
          <p:spPr bwMode="auto">
            <a:xfrm>
              <a:off x="975" y="738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海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28650" y="4124325"/>
            <a:ext cx="492125" cy="817563"/>
            <a:chOff x="-23" y="2235"/>
            <a:chExt cx="310" cy="515"/>
          </a:xfrm>
        </p:grpSpPr>
        <p:sp>
          <p:nvSpPr>
            <p:cNvPr id="21525" name="Text Box 21"/>
            <p:cNvSpPr txBox="1">
              <a:spLocks noChangeArrowheads="1"/>
            </p:cNvSpPr>
            <p:nvPr/>
          </p:nvSpPr>
          <p:spPr bwMode="auto">
            <a:xfrm>
              <a:off x="-23" y="2235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黑</a:t>
              </a:r>
            </a:p>
          </p:txBody>
        </p:sp>
        <p:sp>
          <p:nvSpPr>
            <p:cNvPr id="21526" name="Text Box 22"/>
            <p:cNvSpPr txBox="1">
              <a:spLocks noChangeArrowheads="1"/>
            </p:cNvSpPr>
            <p:nvPr/>
          </p:nvSpPr>
          <p:spPr bwMode="auto">
            <a:xfrm>
              <a:off x="-23" y="2462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海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200150" y="4864100"/>
            <a:ext cx="708025" cy="1176338"/>
            <a:chOff x="385" y="2961"/>
            <a:chExt cx="446" cy="741"/>
          </a:xfrm>
        </p:grpSpPr>
        <p:sp>
          <p:nvSpPr>
            <p:cNvPr id="21523" name="Text Box 24"/>
            <p:cNvSpPr txBox="1">
              <a:spLocks noChangeArrowheads="1"/>
            </p:cNvSpPr>
            <p:nvPr/>
          </p:nvSpPr>
          <p:spPr bwMode="auto">
            <a:xfrm>
              <a:off x="521" y="2961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里</a:t>
              </a:r>
            </a:p>
          </p:txBody>
        </p:sp>
        <p:sp>
          <p:nvSpPr>
            <p:cNvPr id="21524" name="Text Box 25"/>
            <p:cNvSpPr txBox="1">
              <a:spLocks noChangeArrowheads="1"/>
            </p:cNvSpPr>
            <p:nvPr/>
          </p:nvSpPr>
          <p:spPr bwMode="auto">
            <a:xfrm>
              <a:off x="385" y="3414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海</a:t>
              </a:r>
            </a:p>
          </p:txBody>
        </p:sp>
      </p:grpSp>
      <p:sp>
        <p:nvSpPr>
          <p:cNvPr id="21533" name="Freeform 29"/>
          <p:cNvSpPr>
            <a:spLocks/>
          </p:cNvSpPr>
          <p:nvPr/>
        </p:nvSpPr>
        <p:spPr bwMode="auto">
          <a:xfrm>
            <a:off x="7505700" y="1898650"/>
            <a:ext cx="450850" cy="387350"/>
          </a:xfrm>
          <a:custGeom>
            <a:avLst/>
            <a:gdLst>
              <a:gd name="T0" fmla="*/ 0 w 284"/>
              <a:gd name="T1" fmla="*/ 0 h 244"/>
              <a:gd name="T2" fmla="*/ 509071542 w 284"/>
              <a:gd name="T3" fmla="*/ 226814105 h 244"/>
              <a:gd name="T4" fmla="*/ 715724266 w 284"/>
              <a:gd name="T5" fmla="*/ 614918170 h 244"/>
              <a:gd name="T6" fmla="*/ 0 60000 65536"/>
              <a:gd name="T7" fmla="*/ 0 60000 65536"/>
              <a:gd name="T8" fmla="*/ 0 60000 65536"/>
              <a:gd name="T9" fmla="*/ 0 w 284"/>
              <a:gd name="T10" fmla="*/ 0 h 244"/>
              <a:gd name="T11" fmla="*/ 284 w 284"/>
              <a:gd name="T12" fmla="*/ 244 h 2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4" h="244">
                <a:moveTo>
                  <a:pt x="0" y="0"/>
                </a:moveTo>
                <a:cubicBezTo>
                  <a:pt x="77" y="24"/>
                  <a:pt x="155" y="49"/>
                  <a:pt x="202" y="90"/>
                </a:cubicBezTo>
                <a:cubicBezTo>
                  <a:pt x="249" y="131"/>
                  <a:pt x="266" y="187"/>
                  <a:pt x="284" y="244"/>
                </a:cubicBezTo>
              </a:path>
            </a:pathLst>
          </a:custGeom>
          <a:noFill/>
          <a:ln w="28575" cap="sq" cmpd="sng">
            <a:solidFill>
              <a:srgbClr val="0000CC"/>
            </a:solidFill>
            <a:prstDash val="solid"/>
            <a:round/>
            <a:headEnd/>
            <a:tailEnd/>
          </a:ln>
          <a:effectLst>
            <a:prstShdw prst="shdw17" dist="17961" dir="2700000">
              <a:srgbClr val="0000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6959600" y="1436688"/>
            <a:ext cx="1416050" cy="611187"/>
            <a:chOff x="4384" y="1224"/>
            <a:chExt cx="892" cy="385"/>
          </a:xfrm>
        </p:grpSpPr>
        <p:sp>
          <p:nvSpPr>
            <p:cNvPr id="21519" name="Text Box 31"/>
            <p:cNvSpPr txBox="1">
              <a:spLocks noChangeArrowheads="1"/>
            </p:cNvSpPr>
            <p:nvPr/>
          </p:nvSpPr>
          <p:spPr bwMode="auto">
            <a:xfrm>
              <a:off x="4384" y="1224"/>
              <a:ext cx="30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白</a:t>
              </a:r>
            </a:p>
          </p:txBody>
        </p:sp>
        <p:sp>
          <p:nvSpPr>
            <p:cNvPr id="21520" name="Text Box 32"/>
            <p:cNvSpPr txBox="1">
              <a:spLocks noChangeArrowheads="1"/>
            </p:cNvSpPr>
            <p:nvPr/>
          </p:nvSpPr>
          <p:spPr bwMode="auto">
            <a:xfrm>
              <a:off x="4570" y="124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令</a:t>
              </a:r>
            </a:p>
          </p:txBody>
        </p:sp>
        <p:sp>
          <p:nvSpPr>
            <p:cNvPr id="21521" name="Text Box 33"/>
            <p:cNvSpPr txBox="1">
              <a:spLocks noChangeArrowheads="1"/>
            </p:cNvSpPr>
            <p:nvPr/>
          </p:nvSpPr>
          <p:spPr bwMode="auto">
            <a:xfrm>
              <a:off x="4967" y="1321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峡</a:t>
              </a:r>
            </a:p>
          </p:txBody>
        </p:sp>
        <p:sp>
          <p:nvSpPr>
            <p:cNvPr id="21522" name="Text Box 34"/>
            <p:cNvSpPr txBox="1">
              <a:spLocks noChangeArrowheads="1"/>
            </p:cNvSpPr>
            <p:nvPr/>
          </p:nvSpPr>
          <p:spPr bwMode="auto">
            <a:xfrm>
              <a:off x="4756" y="1293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海</a:t>
              </a:r>
            </a:p>
          </p:txBody>
        </p:sp>
      </p:grp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124200" y="22860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巴伦支海</a:t>
            </a:r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7924800" y="2743200"/>
            <a:ext cx="874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白令海</a:t>
            </a:r>
          </a:p>
        </p:txBody>
      </p:sp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7086600" y="4191000"/>
            <a:ext cx="1335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鄂霍次克海</a:t>
            </a:r>
          </a:p>
        </p:txBody>
      </p:sp>
      <p:sp>
        <p:nvSpPr>
          <p:cNvPr id="21518" name="Text Box 38"/>
          <p:cNvSpPr txBox="1">
            <a:spLocks noChangeArrowheads="1"/>
          </p:cNvSpPr>
          <p:nvPr/>
        </p:nvSpPr>
        <p:spPr bwMode="auto">
          <a:xfrm>
            <a:off x="2209800" y="457200"/>
            <a:ext cx="533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0050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33" grpId="0" animBg="1"/>
      <p:bldP spid="21539" grpId="0"/>
      <p:bldP spid="21540" grpId="0"/>
      <p:bldP spid="215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5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6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9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9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5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6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7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7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9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9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7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7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7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7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6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7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9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2704</Words>
  <Application>Microsoft Office PowerPoint</Application>
  <PresentationFormat>全屏显示(4:3)</PresentationFormat>
  <Paragraphs>373</Paragraphs>
  <Slides>59</Slides>
  <Notes>7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59</vt:i4>
      </vt:variant>
    </vt:vector>
  </HeadingPairs>
  <TitlesOfParts>
    <vt:vector size="76" baseType="lpstr">
      <vt:lpstr>黑体</vt:lpstr>
      <vt:lpstr>华文中宋</vt:lpstr>
      <vt:lpstr>楷体</vt:lpstr>
      <vt:lpstr>楷体_GB2312</vt:lpstr>
      <vt:lpstr>隶书</vt:lpstr>
      <vt:lpstr>宋体</vt:lpstr>
      <vt:lpstr>微软雅黑</vt:lpstr>
      <vt:lpstr>Arial</vt:lpstr>
      <vt:lpstr>Calibri</vt:lpstr>
      <vt:lpstr>Calibri Light</vt:lpstr>
      <vt:lpstr>Courier New</vt:lpstr>
      <vt:lpstr>Tahoma</vt:lpstr>
      <vt:lpstr>Times New Roman</vt:lpstr>
      <vt:lpstr>Office 主题</vt:lpstr>
      <vt:lpstr>Image</vt:lpstr>
      <vt:lpstr>Photoshop.Image.9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世界面积最大的国家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俄罗斯轰炸结冰的河流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User</cp:lastModifiedBy>
  <cp:revision>457</cp:revision>
  <dcterms:created xsi:type="dcterms:W3CDTF">2018-12-23T05:02:00Z</dcterms:created>
  <dcterms:modified xsi:type="dcterms:W3CDTF">2020-11-25T02:33:18Z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